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5" r:id="rId1"/>
  </p:sldMasterIdLst>
  <p:notesMasterIdLst>
    <p:notesMasterId r:id="rId65"/>
  </p:notesMasterIdLst>
  <p:handoutMasterIdLst>
    <p:handoutMasterId r:id="rId66"/>
  </p:handoutMasterIdLst>
  <p:sldIdLst>
    <p:sldId id="570" r:id="rId2"/>
    <p:sldId id="711" r:id="rId3"/>
    <p:sldId id="791" r:id="rId4"/>
    <p:sldId id="781" r:id="rId5"/>
    <p:sldId id="793" r:id="rId6"/>
    <p:sldId id="794" r:id="rId7"/>
    <p:sldId id="797" r:id="rId8"/>
    <p:sldId id="795" r:id="rId9"/>
    <p:sldId id="796" r:id="rId10"/>
    <p:sldId id="798" r:id="rId11"/>
    <p:sldId id="799" r:id="rId12"/>
    <p:sldId id="804" r:id="rId13"/>
    <p:sldId id="802" r:id="rId14"/>
    <p:sldId id="805" r:id="rId15"/>
    <p:sldId id="806" r:id="rId16"/>
    <p:sldId id="807" r:id="rId17"/>
    <p:sldId id="808" r:id="rId18"/>
    <p:sldId id="809" r:id="rId19"/>
    <p:sldId id="816" r:id="rId20"/>
    <p:sldId id="817" r:id="rId21"/>
    <p:sldId id="818" r:id="rId22"/>
    <p:sldId id="814" r:id="rId23"/>
    <p:sldId id="819" r:id="rId24"/>
    <p:sldId id="820" r:id="rId25"/>
    <p:sldId id="821" r:id="rId26"/>
    <p:sldId id="822" r:id="rId27"/>
    <p:sldId id="823" r:id="rId28"/>
    <p:sldId id="824" r:id="rId29"/>
    <p:sldId id="825" r:id="rId30"/>
    <p:sldId id="826" r:id="rId31"/>
    <p:sldId id="827" r:id="rId32"/>
    <p:sldId id="831" r:id="rId33"/>
    <p:sldId id="832" r:id="rId34"/>
    <p:sldId id="833" r:id="rId35"/>
    <p:sldId id="834" r:id="rId36"/>
    <p:sldId id="835" r:id="rId37"/>
    <p:sldId id="828" r:id="rId38"/>
    <p:sldId id="829" r:id="rId39"/>
    <p:sldId id="830" r:id="rId40"/>
    <p:sldId id="836" r:id="rId41"/>
    <p:sldId id="848" r:id="rId42"/>
    <p:sldId id="849" r:id="rId43"/>
    <p:sldId id="850" r:id="rId44"/>
    <p:sldId id="851" r:id="rId45"/>
    <p:sldId id="852" r:id="rId46"/>
    <p:sldId id="853" r:id="rId47"/>
    <p:sldId id="854" r:id="rId48"/>
    <p:sldId id="855" r:id="rId49"/>
    <p:sldId id="856" r:id="rId50"/>
    <p:sldId id="857" r:id="rId51"/>
    <p:sldId id="859" r:id="rId52"/>
    <p:sldId id="860" r:id="rId53"/>
    <p:sldId id="861" r:id="rId54"/>
    <p:sldId id="862" r:id="rId55"/>
    <p:sldId id="864" r:id="rId56"/>
    <p:sldId id="865" r:id="rId57"/>
    <p:sldId id="866" r:id="rId58"/>
    <p:sldId id="867" r:id="rId59"/>
    <p:sldId id="868" r:id="rId60"/>
    <p:sldId id="869" r:id="rId61"/>
    <p:sldId id="870" r:id="rId62"/>
    <p:sldId id="460" r:id="rId63"/>
    <p:sldId id="333" r:id="rId64"/>
  </p:sldIdLst>
  <p:sldSz cx="9144000" cy="6858000" type="screen4x3"/>
  <p:notesSz cx="6881813" cy="9296400"/>
  <p:custDataLst>
    <p:tags r:id="rId67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5pPr>
    <a:lvl6pPr marL="2286000" algn="l" defTabSz="914400" rtl="0" eaLnBrk="1" latinLnBrk="0" hangingPunct="1"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6pPr>
    <a:lvl7pPr marL="2743200" algn="l" defTabSz="914400" rtl="0" eaLnBrk="1" latinLnBrk="0" hangingPunct="1"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7pPr>
    <a:lvl8pPr marL="3200400" algn="l" defTabSz="914400" rtl="0" eaLnBrk="1" latinLnBrk="0" hangingPunct="1"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8pPr>
    <a:lvl9pPr marL="3657600" algn="l" defTabSz="914400" rtl="0" eaLnBrk="1" latinLnBrk="0" hangingPunct="1"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16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FFC2"/>
    <a:srgbClr val="FF3300"/>
    <a:srgbClr val="FFFFFF"/>
    <a:srgbClr val="9BCC00"/>
    <a:srgbClr val="9ED000"/>
    <a:srgbClr val="F4FCD8"/>
    <a:srgbClr val="E8FFC8"/>
    <a:srgbClr val="FAF7C8"/>
    <a:srgbClr val="FAF8C8"/>
    <a:srgbClr val="EBFFD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861" autoAdjust="0"/>
    <p:restoredTop sz="94468" autoAdjust="0"/>
  </p:normalViewPr>
  <p:slideViewPr>
    <p:cSldViewPr>
      <p:cViewPr varScale="1">
        <p:scale>
          <a:sx n="130" d="100"/>
          <a:sy n="130" d="100"/>
        </p:scale>
        <p:origin x="888" y="1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67" d="100"/>
          <a:sy n="67" d="100"/>
        </p:scale>
        <p:origin x="-2778" y="-96"/>
      </p:cViewPr>
      <p:guideLst>
        <p:guide orient="horz" pos="2928"/>
        <p:guide pos="216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gs" Target="tags/tag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82913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>
            <a:lvl1pPr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 bwMode="auto">
          <a:xfrm>
            <a:off x="3897313" y="0"/>
            <a:ext cx="2982912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>
            <a:lvl1pPr algn="r"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fld id="{3BF7C7B5-275F-4D1F-9AB4-9255447DBC73}" type="datetimeFigureOut">
              <a:rPr lang="en-US"/>
              <a:pPr/>
              <a:t>8/19/2015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 bwMode="auto">
          <a:xfrm>
            <a:off x="0" y="8829675"/>
            <a:ext cx="2982913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b" anchorCtr="0" compatLnSpc="1">
            <a:prstTxWarp prst="textNoShape">
              <a:avLst/>
            </a:prstTxWarp>
          </a:bodyPr>
          <a:lstStyle>
            <a:lvl1pPr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 bwMode="auto">
          <a:xfrm>
            <a:off x="3897313" y="8829675"/>
            <a:ext cx="2982912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b" anchorCtr="0" compatLnSpc="1">
            <a:prstTxWarp prst="textNoShape">
              <a:avLst/>
            </a:prstTxWarp>
          </a:bodyPr>
          <a:lstStyle>
            <a:lvl1pPr algn="r"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fld id="{3DADE544-1278-4EDA-8870-0A169B9A6D6D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324060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82913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>
            <a:lvl1pPr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 bwMode="auto">
          <a:xfrm>
            <a:off x="3897313" y="0"/>
            <a:ext cx="2982912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>
            <a:lvl1pPr algn="r"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fld id="{9B46F231-FB2B-4655-A644-E2477325E686}" type="datetimeFigureOut">
              <a:rPr lang="en-US"/>
              <a:pPr/>
              <a:t>8/19/2015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176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 bwMode="auto">
          <a:xfrm>
            <a:off x="687388" y="4416425"/>
            <a:ext cx="5507037" cy="4183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 bwMode="auto">
          <a:xfrm>
            <a:off x="0" y="8829675"/>
            <a:ext cx="2982913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b" anchorCtr="0" compatLnSpc="1">
            <a:prstTxWarp prst="textNoShape">
              <a:avLst/>
            </a:prstTxWarp>
          </a:bodyPr>
          <a:lstStyle>
            <a:lvl1pPr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 bwMode="auto">
          <a:xfrm>
            <a:off x="3897313" y="8829675"/>
            <a:ext cx="2982912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b" anchorCtr="0" compatLnSpc="1">
            <a:prstTxWarp prst="textNoShape">
              <a:avLst/>
            </a:prstTxWarp>
          </a:bodyPr>
          <a:lstStyle>
            <a:lvl1pPr algn="r"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fld id="{6FB4F6EA-423E-42DF-9292-215E7D886C4E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520194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51038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mvccourse.telerik.com/" TargetMode="External"/><Relationship Id="rId13" Type="http://schemas.openxmlformats.org/officeDocument/2006/relationships/hyperlink" Target="http://algoacademy.telerik.com/" TargetMode="External"/><Relationship Id="rId18" Type="http://schemas.openxmlformats.org/officeDocument/2006/relationships/hyperlink" Target="http://www.minkov.it/" TargetMode="External"/><Relationship Id="rId3" Type="http://schemas.openxmlformats.org/officeDocument/2006/relationships/hyperlink" Target="http://kursove-uroci-knigi-obuchenie-programirane-web-design-csharp.info/" TargetMode="External"/><Relationship Id="rId7" Type="http://schemas.openxmlformats.org/officeDocument/2006/relationships/hyperlink" Target="http://schoolacademy.telerik.com/" TargetMode="External"/><Relationship Id="rId12" Type="http://schemas.openxmlformats.org/officeDocument/2006/relationships/hyperlink" Target="http://codecourse.telerik.com/" TargetMode="External"/><Relationship Id="rId17" Type="http://schemas.openxmlformats.org/officeDocument/2006/relationships/hyperlink" Target="http://www.introprogramming.info/" TargetMode="External"/><Relationship Id="rId2" Type="http://schemas.openxmlformats.org/officeDocument/2006/relationships/hyperlink" Target="http://forums.academy.telerik.com/" TargetMode="External"/><Relationship Id="rId16" Type="http://schemas.openxmlformats.org/officeDocument/2006/relationships/hyperlink" Target="http://mobiledevcourse.telerik.com/" TargetMode="External"/><Relationship Id="rId20" Type="http://schemas.openxmlformats.org/officeDocument/2006/relationships/hyperlink" Target="http://csharpfundamentals.telerik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html5course.telerik.com/" TargetMode="External"/><Relationship Id="rId11" Type="http://schemas.openxmlformats.org/officeDocument/2006/relationships/hyperlink" Target="http://www.nakov.com/" TargetMode="External"/><Relationship Id="rId5" Type="http://schemas.openxmlformats.org/officeDocument/2006/relationships/hyperlink" Target="http://seocourse.telerik.com/" TargetMode="External"/><Relationship Id="rId15" Type="http://schemas.openxmlformats.org/officeDocument/2006/relationships/hyperlink" Target="http://academy.telerik.com/" TargetMode="External"/><Relationship Id="rId10" Type="http://schemas.openxmlformats.org/officeDocument/2006/relationships/hyperlink" Target="http://www.bgcoder.com/" TargetMode="External"/><Relationship Id="rId19" Type="http://schemas.openxmlformats.org/officeDocument/2006/relationships/hyperlink" Target="http://www.nikolay.it/" TargetMode="External"/><Relationship Id="rId4" Type="http://schemas.openxmlformats.org/officeDocument/2006/relationships/hyperlink" Target="http://www.telerik-kids.com/" TargetMode="External"/><Relationship Id="rId9" Type="http://schemas.openxmlformats.org/officeDocument/2006/relationships/hyperlink" Target="http://clouddevcourse.telerik.com/" TargetMode="External"/><Relationship Id="rId14" Type="http://schemas.openxmlformats.org/officeDocument/2006/relationships/hyperlink" Target="http://aspnetcourse.telerik.com/" TargetMode="Externa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hyperlink" Target="http://mvccourse.telerik.com/" TargetMode="External"/><Relationship Id="rId13" Type="http://schemas.openxmlformats.org/officeDocument/2006/relationships/hyperlink" Target="http://algoacademy.telerik.com/" TargetMode="External"/><Relationship Id="rId18" Type="http://schemas.openxmlformats.org/officeDocument/2006/relationships/hyperlink" Target="http://www.minkov.it/" TargetMode="External"/><Relationship Id="rId3" Type="http://schemas.openxmlformats.org/officeDocument/2006/relationships/hyperlink" Target="http://kursove-uroci-knigi-obuchenie-programirane-web-design-csharp.info/" TargetMode="External"/><Relationship Id="rId7" Type="http://schemas.openxmlformats.org/officeDocument/2006/relationships/hyperlink" Target="http://schoolacademy.telerik.com/" TargetMode="External"/><Relationship Id="rId12" Type="http://schemas.openxmlformats.org/officeDocument/2006/relationships/hyperlink" Target="http://codecourse.telerik.com/" TargetMode="External"/><Relationship Id="rId17" Type="http://schemas.openxmlformats.org/officeDocument/2006/relationships/hyperlink" Target="http://www.introprogramming.info/" TargetMode="External"/><Relationship Id="rId2" Type="http://schemas.openxmlformats.org/officeDocument/2006/relationships/hyperlink" Target="http://forums.academy.telerik.com/" TargetMode="External"/><Relationship Id="rId16" Type="http://schemas.openxmlformats.org/officeDocument/2006/relationships/hyperlink" Target="http://mobiledevcourse.telerik.com/" TargetMode="External"/><Relationship Id="rId20" Type="http://schemas.openxmlformats.org/officeDocument/2006/relationships/hyperlink" Target="http://csharpfundamentals.telerik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html5course.telerik.com/" TargetMode="External"/><Relationship Id="rId11" Type="http://schemas.openxmlformats.org/officeDocument/2006/relationships/hyperlink" Target="http://www.nakov.com/" TargetMode="External"/><Relationship Id="rId5" Type="http://schemas.openxmlformats.org/officeDocument/2006/relationships/hyperlink" Target="http://seocourse.telerik.com/" TargetMode="External"/><Relationship Id="rId15" Type="http://schemas.openxmlformats.org/officeDocument/2006/relationships/hyperlink" Target="http://academy.telerik.com/" TargetMode="External"/><Relationship Id="rId10" Type="http://schemas.openxmlformats.org/officeDocument/2006/relationships/hyperlink" Target="http://www.bgcoder.com/" TargetMode="External"/><Relationship Id="rId19" Type="http://schemas.openxmlformats.org/officeDocument/2006/relationships/hyperlink" Target="http://www.nikolay.it/" TargetMode="External"/><Relationship Id="rId4" Type="http://schemas.openxmlformats.org/officeDocument/2006/relationships/hyperlink" Target="http://www.telerik-kids.com/" TargetMode="External"/><Relationship Id="rId9" Type="http://schemas.openxmlformats.org/officeDocument/2006/relationships/hyperlink" Target="http://clouddevcourse.telerik.com/" TargetMode="External"/><Relationship Id="rId14" Type="http://schemas.openxmlformats.org/officeDocument/2006/relationships/hyperlink" Target="http://aspnetcourse.telerik.com/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8"/>
          <p:cNvSpPr>
            <a:spLocks noGrp="1"/>
          </p:cNvSpPr>
          <p:nvPr>
            <p:ph type="ctrTitle" hasCustomPrompt="1"/>
          </p:nvPr>
        </p:nvSpPr>
        <p:spPr>
          <a:xfrm>
            <a:off x="457200" y="1524000"/>
            <a:ext cx="8229600" cy="1524000"/>
          </a:xfrm>
          <a:prstGeom prst="rect">
            <a:avLst/>
          </a:prstGeom>
        </p:spPr>
        <p:txBody>
          <a:bodyPr tIns="0" bIns="0" anchor="b" anchorCtr="0"/>
          <a:lstStyle>
            <a:lvl1pPr algn="r">
              <a:lnSpc>
                <a:spcPts val="5600"/>
              </a:lnSpc>
              <a:defRPr sz="5400" cap="none" baseline="0">
                <a:solidFill>
                  <a:srgbClr val="D4FF5B"/>
                </a:solidFill>
                <a:effectLst>
                  <a:outerShdw blurRad="30000" dist="30000" dir="2700000" algn="tl" rotWithShape="0">
                    <a:schemeClr val="bg2">
                      <a:shade val="45000"/>
                      <a:satMod val="150000"/>
                      <a:alpha val="90000"/>
                    </a:schemeClr>
                  </a:outerShdw>
                  <a:reflection blurRad="120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7" name="Subtitle 16"/>
          <p:cNvSpPr>
            <a:spLocks noGrp="1"/>
          </p:cNvSpPr>
          <p:nvPr>
            <p:ph type="subTitle" idx="1" hasCustomPrompt="1"/>
          </p:nvPr>
        </p:nvSpPr>
        <p:spPr>
          <a:xfrm>
            <a:off x="457200" y="3240880"/>
            <a:ext cx="8229600" cy="569120"/>
          </a:xfrm>
          <a:prstGeom prst="rect">
            <a:avLst/>
          </a:prstGeom>
        </p:spPr>
        <p:txBody>
          <a:bodyPr lIns="90000" tIns="0" rIns="90000" bIns="0" anchor="ctr" anchorCtr="0"/>
          <a:lstStyle>
            <a:lvl1pPr marL="0" indent="0" algn="r">
              <a:buNone/>
              <a:defRPr sz="2800">
                <a:solidFill>
                  <a:srgbClr val="FAF8C8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 smtClean="0"/>
              <a:t>Presentation Subtitle</a:t>
            </a:r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2667000" y="4114800"/>
            <a:ext cx="6248400" cy="0"/>
          </a:xfrm>
          <a:prstGeom prst="line">
            <a:avLst/>
          </a:prstGeom>
          <a:ln w="38100" cap="rnd">
            <a:solidFill>
              <a:schemeClr val="accent5">
                <a:lumMod val="20000"/>
                <a:lumOff val="80000"/>
                <a:alpha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267200" y="4572000"/>
            <a:ext cx="4419600" cy="1905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18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57198" y="5496290"/>
            <a:ext cx="39905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319088" indent="-319088">
              <a:buNone/>
              <a:defRPr lang="en-US" sz="2000" dirty="0">
                <a:solidFill>
                  <a:schemeClr val="tx2">
                    <a:lumMod val="20000"/>
                    <a:lumOff val="80000"/>
                  </a:schemeClr>
                </a:solidFill>
                <a:latin typeface="Corbel" pitchFamily="34" charset="0"/>
              </a:defRPr>
            </a:lvl1pPr>
          </a:lstStyle>
          <a:p>
            <a:pPr marL="0" lvl="0" indent="0" eaLnBrk="1" hangingPunct="1">
              <a:spcBef>
                <a:spcPct val="0"/>
              </a:spcBef>
            </a:pPr>
            <a:r>
              <a:rPr lang="en-US" sz="2000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Learning &amp; Development</a:t>
            </a:r>
            <a:endParaRPr lang="en-US" sz="2000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457199" y="5801090"/>
            <a:ext cx="3990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319088" indent="-319088">
              <a:buNone/>
              <a:defRPr lang="en-US" sz="1800" dirty="0">
                <a:solidFill>
                  <a:schemeClr val="tx2">
                    <a:lumMod val="20000"/>
                    <a:lumOff val="80000"/>
                  </a:schemeClr>
                </a:solidFill>
                <a:latin typeface="Corbel" pitchFamily="34" charset="0"/>
              </a:defRPr>
            </a:lvl1pPr>
          </a:lstStyle>
          <a:p>
            <a:pPr marL="0" lvl="0" indent="0" eaLnBrk="1" hangingPunct="1">
              <a:spcBef>
                <a:spcPct val="0"/>
              </a:spcBef>
            </a:pPr>
            <a:r>
              <a:rPr lang="en-US" sz="1800" dirty="0" smtClean="0"/>
              <a:t>http://academy.telerik.com</a:t>
            </a:r>
            <a:endParaRPr lang="en-US" sz="1800" dirty="0"/>
          </a:p>
        </p:txBody>
      </p:sp>
      <p:sp>
        <p:nvSpPr>
          <p:cNvPr id="20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57199" y="5121647"/>
            <a:ext cx="39905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en-US" sz="2400" dirty="0">
                <a:solidFill>
                  <a:schemeClr val="tx2">
                    <a:lumMod val="50000"/>
                  </a:schemeClr>
                </a:solidFill>
                <a:latin typeface="Corbel" pitchFamily="34" charset="0"/>
              </a:defRPr>
            </a:lvl1pPr>
          </a:lstStyle>
          <a:p>
            <a:pPr lvl="0" eaLnBrk="1" hangingPunct="1">
              <a:spcBef>
                <a:spcPct val="0"/>
              </a:spcBef>
            </a:pPr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Corbel" pitchFamily="34" charset="0"/>
              </a:rPr>
              <a:t>Telerik Software Academy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Corbe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075066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76200"/>
            <a:ext cx="7086600" cy="8382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r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lang="en-US" sz="4000" b="1" kern="1200" baseline="0" dirty="0">
                <a:ln w="500"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Slide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28600" y="914400"/>
            <a:ext cx="8686800" cy="5791200"/>
          </a:xfrm>
          <a:prstGeom prst="rect">
            <a:avLst/>
          </a:prstGeom>
        </p:spPr>
        <p:txBody>
          <a:bodyPr/>
          <a:lstStyle>
            <a:lvl1pPr marL="282575" indent="-282575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tabLst>
                <a:tab pos="282575" algn="l"/>
              </a:tabLst>
              <a:defRPr sz="3200">
                <a:solidFill>
                  <a:srgbClr val="EBFFD2"/>
                </a:solidFill>
              </a:defRPr>
            </a:lvl1pPr>
            <a:lvl2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defRPr sz="3000">
                <a:solidFill>
                  <a:schemeClr val="tx1">
                    <a:lumMod val="40000"/>
                    <a:lumOff val="60000"/>
                  </a:schemeClr>
                </a:solidFill>
              </a:defRPr>
            </a:lvl2pPr>
            <a:lvl3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defRPr sz="2800">
                <a:solidFill>
                  <a:srgbClr val="F5FFC2"/>
                </a:solidFill>
              </a:defRPr>
            </a:lvl3pPr>
            <a:lvl4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defRPr sz="2600">
                <a:solidFill>
                  <a:schemeClr val="tx1">
                    <a:lumMod val="40000"/>
                    <a:lumOff val="60000"/>
                  </a:schemeClr>
                </a:solidFill>
              </a:defRPr>
            </a:lvl4pPr>
            <a:lvl5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defRPr sz="2400">
                <a:solidFill>
                  <a:schemeClr val="tx1">
                    <a:lumMod val="40000"/>
                    <a:lumOff val="6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8610600" y="6553200"/>
            <a:ext cx="457200" cy="228600"/>
          </a:xfrm>
          <a:prstGeom prst="rect">
            <a:avLst/>
          </a:prstGeom>
        </p:spPr>
        <p:txBody>
          <a:bodyPr anchor="ctr" anchorCtr="0"/>
          <a:lstStyle>
            <a:lvl1pPr algn="r">
              <a:defRPr sz="1100"/>
            </a:lvl1pPr>
          </a:lstStyle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44487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76200"/>
            <a:ext cx="7086600" cy="8382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lnSpc>
                <a:spcPts val="4000"/>
              </a:lnSpc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Slide Title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>
          <a:xfrm>
            <a:off x="228600" y="990600"/>
            <a:ext cx="8686800" cy="579646"/>
          </a:xfrm>
          <a:prstGeom prst="rect">
            <a:avLst/>
          </a:prstGeom>
        </p:spPr>
        <p:txBody>
          <a:bodyPr>
            <a:spAutoFit/>
          </a:bodyPr>
          <a:lstStyle>
            <a:lvl1pPr marL="319088" marR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 sz="3000" baseline="0"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  <a:lvl2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defRPr sz="3000">
                <a:solidFill>
                  <a:schemeClr val="tx1">
                    <a:lumMod val="40000"/>
                    <a:lumOff val="60000"/>
                  </a:schemeClr>
                </a:solidFill>
              </a:defRPr>
            </a:lvl2pPr>
            <a:lvl3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defRPr sz="2800">
                <a:solidFill>
                  <a:schemeClr val="tx1">
                    <a:lumMod val="40000"/>
                    <a:lumOff val="60000"/>
                  </a:schemeClr>
                </a:solidFill>
              </a:defRPr>
            </a:lvl3pPr>
            <a:lvl4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defRPr sz="2600">
                <a:solidFill>
                  <a:schemeClr val="tx1">
                    <a:lumMod val="40000"/>
                    <a:lumOff val="60000"/>
                  </a:schemeClr>
                </a:solidFill>
              </a:defRPr>
            </a:lvl4pPr>
            <a:lvl5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defRPr sz="2400">
                <a:solidFill>
                  <a:schemeClr val="tx1">
                    <a:lumMod val="40000"/>
                    <a:lumOff val="60000"/>
                  </a:schemeClr>
                </a:solidFill>
              </a:defRPr>
            </a:lvl5pPr>
          </a:lstStyle>
          <a:p>
            <a:pPr marL="319088" marR="0" lvl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CFF66">
                    <a:lumMod val="20000"/>
                    <a:lumOff val="8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First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33400" y="1752600"/>
            <a:ext cx="8077200" cy="470898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>
              <a:spcBef>
                <a:spcPts val="0"/>
              </a:spcBef>
              <a:buNone/>
              <a:defRPr lang="en-US" sz="2000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defRPr>
            </a:lvl1pPr>
          </a:lstStyle>
          <a:p>
            <a:pPr lvl="0"/>
            <a:r>
              <a:rPr lang="en-US" noProof="1" smtClean="0"/>
              <a:t>Enter source code here</a:t>
            </a:r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8610600" y="6553200"/>
            <a:ext cx="457200" cy="228600"/>
          </a:xfrm>
          <a:prstGeom prst="rect">
            <a:avLst/>
          </a:prstGeom>
        </p:spPr>
        <p:txBody>
          <a:bodyPr anchor="ctr" anchorCtr="0"/>
          <a:lstStyle>
            <a:lvl1pPr algn="r">
              <a:defRPr sz="1100"/>
            </a:lvl1pPr>
          </a:lstStyle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63179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 hasCustomPrompt="1"/>
          </p:nvPr>
        </p:nvSpPr>
        <p:spPr>
          <a:xfrm>
            <a:off x="609600" y="2743201"/>
            <a:ext cx="7924800" cy="685800"/>
          </a:xfrm>
          <a:prstGeom prst="rect">
            <a:avLst/>
          </a:prstGeom>
        </p:spPr>
        <p:txBody>
          <a:bodyPr tIns="0" bIns="0" anchor="ctr" anchorCtr="0"/>
          <a:lstStyle>
            <a:lvl1pPr algn="ctr">
              <a:lnSpc>
                <a:spcPts val="5600"/>
              </a:lnSpc>
              <a:defRPr sz="5000" cap="none" baseline="0">
                <a:effectLst>
                  <a:outerShdw blurRad="30000" dist="30000" dir="2700000" algn="tl" rotWithShape="0">
                    <a:schemeClr val="bg2">
                      <a:shade val="45000"/>
                      <a:satMod val="150000"/>
                      <a:alpha val="90000"/>
                    </a:schemeClr>
                  </a:outerShdw>
                  <a:reflection blurRad="120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  <p:sp>
        <p:nvSpPr>
          <p:cNvPr id="17" name="Subtitle 16"/>
          <p:cNvSpPr>
            <a:spLocks noGrp="1"/>
          </p:cNvSpPr>
          <p:nvPr>
            <p:ph type="subTitle" idx="1" hasCustomPrompt="1"/>
          </p:nvPr>
        </p:nvSpPr>
        <p:spPr>
          <a:xfrm>
            <a:off x="609600" y="3469480"/>
            <a:ext cx="7924800" cy="56912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800" b="1" kern="1200" baseline="0" dirty="0">
                <a:solidFill>
                  <a:srgbClr val="FAF7C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 smtClean="0"/>
              <a:t>Section Subtitle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88481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estion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/>
          <p:cNvGrpSpPr/>
          <p:nvPr/>
        </p:nvGrpSpPr>
        <p:grpSpPr>
          <a:xfrm>
            <a:off x="130434" y="6373882"/>
            <a:ext cx="1816798" cy="331718"/>
            <a:chOff x="1236228" y="1523999"/>
            <a:chExt cx="4351212" cy="3261410"/>
          </a:xfrm>
          <a:noFill/>
        </p:grpSpPr>
        <p:sp>
          <p:nvSpPr>
            <p:cNvPr id="31" name="TextBox 30">
              <a:hlinkClick r:id="rId2" tooltip="Форум за програмиране и уеб дизайн - дискусии, съвети, въпроси и отговори @ Софтуерна академия на Телерик"/>
            </p:cNvPr>
            <p:cNvSpPr txBox="1"/>
            <p:nvPr/>
          </p:nvSpPr>
          <p:spPr>
            <a:xfrm flipH="1">
              <a:off x="3394420" y="1733044"/>
              <a:ext cx="1528760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форум програмиране, форум уеб дизайн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2" name="TextBox 31">
              <a:hlinkClick r:id="rId3" tooltip="Курсове и уроци по програмиране, уеб дизайн, разработка на софтуер и информационни технологии - лекции, видео уроци, обучения - безплатно"/>
            </p:cNvPr>
            <p:cNvSpPr txBox="1"/>
            <p:nvPr/>
          </p:nvSpPr>
          <p:spPr>
            <a:xfrm flipH="1">
              <a:off x="1350512" y="1528531"/>
              <a:ext cx="2008656" cy="114988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курсове и уроци по програмиране, уеб дизайн – безплатно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33" name="TextBox 32">
              <a:hlinkClick r:id="rId4" tooltip="Програмиране за деца - безплатно в Телерик кидс академия"/>
            </p:cNvPr>
            <p:cNvSpPr txBox="1"/>
            <p:nvPr/>
          </p:nvSpPr>
          <p:spPr>
            <a:xfrm flipH="1">
              <a:off x="1538277" y="2175145"/>
              <a:ext cx="1816697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програмиране за деца – безплатни курсове и уроци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34" name="TextBox 33">
              <a:hlinkClick r:id="rId5" tooltip="Безплатен SEO курс - оптимизация за търсачки, уроци по SEO"/>
            </p:cNvPr>
            <p:cNvSpPr txBox="1"/>
            <p:nvPr/>
          </p:nvSpPr>
          <p:spPr>
            <a:xfrm flipH="1">
              <a:off x="1660733" y="2421354"/>
              <a:ext cx="1697683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 algn="l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безплатен SEO курс - оптимизация за търсачки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5" name="TextBox 34">
              <a:hlinkClick r:id="rId6" tooltip="Безплатен курс &quot;Уеб дизайн с HTML, CSS и JavaScript&quot; - уроци по правене на уеб сайтове, HTML, CSS, Photoshop, JavaScript и CMS системи"/>
            </p:cNvPr>
            <p:cNvSpPr txBox="1"/>
            <p:nvPr/>
          </p:nvSpPr>
          <p:spPr>
            <a:xfrm flipH="1">
              <a:off x="1448482" y="2878556"/>
              <a:ext cx="1908837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уроци по уеб дизайн, HTML, CSS, JavaScript, Photoshop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6" name="TextBox 35">
              <a:hlinkClick r:id="rId7" tooltip="Училищна софтуерна академия - безплатни уроци по програмиране и уеб дизайн"/>
            </p:cNvPr>
            <p:cNvSpPr txBox="1"/>
            <p:nvPr/>
          </p:nvSpPr>
          <p:spPr>
            <a:xfrm flipH="1">
              <a:off x="1636239" y="1946534"/>
              <a:ext cx="1747592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l"/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уроци по програмиране и уеб дизайн за ученици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37" name="TextBox 36">
              <a:hlinkClick r:id="rId8" tooltip="Безплатен курс &quot;Програмиране с ASP.NET MVC&quot; - уеб технологии, бази данни, C#, .NET, ASP.NET MVC"/>
            </p:cNvPr>
            <p:cNvSpPr txBox="1"/>
            <p:nvPr/>
          </p:nvSpPr>
          <p:spPr>
            <a:xfrm flipH="1">
              <a:off x="3402824" y="2230065"/>
              <a:ext cx="1939551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ASP.NET MVC курс – HTML, SQL, C#, .NET, ASP.NET MVC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8" name="TextBox 37">
              <a:hlinkClick r:id="rId9" tooltip="Безплатен курс &quot;Разработка на софтуер в Cloud среда&quot; - AppEngine, AWS, Azure"/>
            </p:cNvPr>
            <p:cNvSpPr txBox="1"/>
            <p:nvPr/>
          </p:nvSpPr>
          <p:spPr>
            <a:xfrm flipH="1">
              <a:off x="1440310" y="3574997"/>
              <a:ext cx="1881966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безплатен курс "Разработка на софтуер в cloud среда"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39" name="TextBox 38">
              <a:hlinkClick r:id="rId10" tooltip="BG Coder - онлайн състезателна система - тренировки за състезания по програмиране - online judge"/>
            </p:cNvPr>
            <p:cNvSpPr txBox="1"/>
            <p:nvPr/>
          </p:nvSpPr>
          <p:spPr>
            <a:xfrm flipH="1">
              <a:off x="3389110" y="1523999"/>
              <a:ext cx="1874287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BG Coder - онлайн състезателна система - online judge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0" name="TextBox 39">
              <a:hlinkClick r:id="rId11" tooltip="Светлин Наков - курсове и уроци по програмиране, уеб дизайн, книги, обучения - безплатно"/>
            </p:cNvPr>
            <p:cNvSpPr txBox="1"/>
            <p:nvPr/>
          </p:nvSpPr>
          <p:spPr>
            <a:xfrm flipH="1">
              <a:off x="1236228" y="2649965"/>
              <a:ext cx="2123831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курсове и уроци по програмиране, книги – безплатно от Наков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1" name="TextBox 40">
              <a:hlinkClick r:id="rId12" tooltip="Безплатен курс &quot;Качествен програмен код&quot;"/>
            </p:cNvPr>
            <p:cNvSpPr txBox="1"/>
            <p:nvPr/>
          </p:nvSpPr>
          <p:spPr>
            <a:xfrm flipH="1">
              <a:off x="1766855" y="3335748"/>
              <a:ext cx="1594026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безплатен курс "Качествен програмен код"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42" name="TextBox 41">
              <a:hlinkClick r:id="rId13" tooltip="Алго академия - Академия по алгоритмично програмиране - безплатни уроци по алгоритми и структури от данни, състезателно програмиране и състезания"/>
            </p:cNvPr>
            <p:cNvSpPr txBox="1"/>
            <p:nvPr/>
          </p:nvSpPr>
          <p:spPr>
            <a:xfrm flipH="1">
              <a:off x="3407676" y="2461282"/>
              <a:ext cx="1977943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алго академия – състезателно програмиране, състезания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3" name="TextBox 42">
              <a:hlinkClick r:id="rId14" tooltip="Безплатен ASP.NET курс - уеб програмиране, бази данни, C#, .NET, ASP.NET"/>
            </p:cNvPr>
            <p:cNvSpPr txBox="1"/>
            <p:nvPr/>
          </p:nvSpPr>
          <p:spPr>
            <a:xfrm flipH="1">
              <a:off x="3406019" y="1985429"/>
              <a:ext cx="2181421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ASP.NET курс - уеб програмиране, бази данни, C#, .NET, ASP.NET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4" name="TextBox 43">
              <a:hlinkClick r:id="rId15" tooltip="Софтуерна академия на Телерик - безплатни курсове и уроци по програмиране"/>
            </p:cNvPr>
            <p:cNvSpPr txBox="1"/>
            <p:nvPr/>
          </p:nvSpPr>
          <p:spPr>
            <a:xfrm flipH="1">
              <a:off x="1504800" y="1717933"/>
              <a:ext cx="1901159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200"/>
              </a:lvl1pPr>
            </a:lstStyle>
            <a:p>
              <a:pPr lvl="0" algn="l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курсове и уроци по </a:t>
              </a:r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програмиране – Телерик академия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45" name="TextBox 44">
              <a:hlinkClick r:id="rId16" tooltip="Безплатен курс &quot;Разработка на мобилни приложения&quot; - iPhone, Android, Windows Phone, PhoneGap, HTML5, jQuery, AJAX"/>
            </p:cNvPr>
            <p:cNvSpPr txBox="1"/>
            <p:nvPr/>
          </p:nvSpPr>
          <p:spPr>
            <a:xfrm flipH="1">
              <a:off x="3404043" y="2718405"/>
              <a:ext cx="2058568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курс мобилни приложения с iPhone, Android, WP7, PhoneGap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6" name="TextBox 45">
              <a:hlinkClick r:id="rId17" tooltip="Free C# Programming Book by Svetlin Nakov - безплатна C# книга от Светлин Наков, книга C#, книга Java, безплатна книга"/>
            </p:cNvPr>
            <p:cNvSpPr txBox="1"/>
            <p:nvPr/>
          </p:nvSpPr>
          <p:spPr>
            <a:xfrm flipH="1">
              <a:off x="1440317" y="3117785"/>
              <a:ext cx="1901159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free C# book, безплатна книга C#, книга Java, книга C#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47" name="TextBox 46">
              <a:hlinkClick r:id="rId18" tooltip="Дончо Минков - сайт за програмиране"/>
            </p:cNvPr>
            <p:cNvSpPr txBox="1"/>
            <p:nvPr/>
          </p:nvSpPr>
          <p:spPr>
            <a:xfrm flipH="1">
              <a:off x="3401370" y="2963513"/>
              <a:ext cx="1475012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600">
                  <a:ln w="0">
                    <a:solidFill>
                      <a:schemeClr val="tx1"/>
                    </a:solidFill>
                  </a:ln>
                  <a:effectLst/>
                </a:defRPr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</a:rPr>
                <a:t>Дончо Минков - сайт за програмиране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</a:endParaRPr>
            </a:p>
          </p:txBody>
        </p:sp>
        <p:sp>
          <p:nvSpPr>
            <p:cNvPr id="48" name="TextBox 47">
              <a:hlinkClick r:id="rId19" tooltip="Николай Костов - блог за програмиране"/>
            </p:cNvPr>
            <p:cNvSpPr txBox="1"/>
            <p:nvPr/>
          </p:nvSpPr>
          <p:spPr>
            <a:xfrm flipH="1">
              <a:off x="3401423" y="3217864"/>
              <a:ext cx="1513403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l"/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Николай Костов - блог за програмиране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49" name="TextBox 48">
              <a:hlinkClick r:id="rId20" tooltip="безплатен C# курс в софтуерната академия на Наков"/>
            </p:cNvPr>
            <p:cNvSpPr txBox="1"/>
            <p:nvPr/>
          </p:nvSpPr>
          <p:spPr>
            <a:xfrm flipH="1">
              <a:off x="3398079" y="3548402"/>
              <a:ext cx="1359837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600">
                  <a:ln w="0">
                    <a:solidFill>
                      <a:schemeClr val="tx1"/>
                    </a:solidFill>
                  </a:ln>
                  <a:effectLst/>
                </a:defRPr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</a:rPr>
                <a:t>C# курс, програмиране, безплатно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</a:endParaRPr>
            </a:p>
          </p:txBody>
        </p:sp>
      </p:grp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152400"/>
            <a:ext cx="7086600" cy="8382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r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lang="en-US" sz="4000" b="1" kern="1200" baseline="0" dirty="0">
                <a:ln w="500"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9" name="TextBox 8">
            <a:hlinkClick r:id="rId2" tooltip="Форум за програмиране и уеб дизайн - дискусии, съвети, въпроси и отговори @ Софтуерна академия на Телерик"/>
          </p:cNvPr>
          <p:cNvSpPr txBox="1"/>
          <p:nvPr/>
        </p:nvSpPr>
        <p:spPr>
          <a:xfrm rot="12041701" flipH="1">
            <a:off x="7471619" y="3840481"/>
            <a:ext cx="890352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9600" b="1" dirty="0" smtClean="0">
                <a:solidFill>
                  <a:schemeClr val="tx1">
                    <a:lumMod val="7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9600" b="1" dirty="0">
              <a:solidFill>
                <a:schemeClr val="tx1">
                  <a:lumMod val="75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1" name="TextBox 10">
            <a:hlinkClick r:id="rId4" tooltip="Програмиране за деца - безплатно в Телерик кидс академия"/>
          </p:cNvPr>
          <p:cNvSpPr txBox="1"/>
          <p:nvPr/>
        </p:nvSpPr>
        <p:spPr>
          <a:xfrm rot="9535351" flipH="1">
            <a:off x="923386" y="1861198"/>
            <a:ext cx="673363" cy="144655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isometricOffAxis1Righ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8800" dirty="0" smtClean="0"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8800" dirty="0">
              <a:solidFill>
                <a:schemeClr val="accent5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2" name="TextBox 11">
            <a:hlinkClick r:id="rId5" tooltip="Безплатен SEO курс - оптимизация за търсачки, уроци по SEO"/>
          </p:cNvPr>
          <p:cNvSpPr txBox="1"/>
          <p:nvPr/>
        </p:nvSpPr>
        <p:spPr>
          <a:xfrm rot="16938170" flipH="1">
            <a:off x="4905823" y="966542"/>
            <a:ext cx="859648" cy="199289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11500" b="1" dirty="0" smtClean="0">
                <a:solidFill>
                  <a:srgbClr val="FF831D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1500" b="1" dirty="0">
              <a:solidFill>
                <a:srgbClr val="FF831D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3" name="TextBox 12">
            <a:hlinkClick r:id="rId6" tooltip="Безплатен курс &quot;Уеб дизайн с HTML, CSS и JavaScript&quot; - уроци по правене на уеб сайтове, HTML, CSS, Photoshop, JavaScript и CMS системи"/>
          </p:cNvPr>
          <p:cNvSpPr txBox="1"/>
          <p:nvPr/>
        </p:nvSpPr>
        <p:spPr>
          <a:xfrm rot="19836951" flipH="1">
            <a:off x="7379010" y="1495154"/>
            <a:ext cx="949687" cy="206210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r>
              <a:rPr lang="en-US" sz="12800" b="1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innerShdw blurRad="63500" dist="50800" dir="8100000">
                    <a:prstClr val="black">
                      <a:alpha val="50000"/>
                    </a:prstClr>
                  </a:innerShdw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2800" b="1" dirty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innerShdw blurRad="63500" dist="50800" dir="8100000">
                  <a:prstClr val="black">
                    <a:alpha val="50000"/>
                  </a:prstClr>
                </a:innerShdw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4" name="TextBox 13">
            <a:hlinkClick r:id="rId7" tooltip="Училищна софтуерна академия - безплатни уроци по програмиране и уеб дизайн"/>
          </p:cNvPr>
          <p:cNvSpPr txBox="1"/>
          <p:nvPr/>
        </p:nvSpPr>
        <p:spPr>
          <a:xfrm rot="2233443" flipH="1">
            <a:off x="2139218" y="940065"/>
            <a:ext cx="445351" cy="95410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HeroicExtremeLeftFacing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5600" dirty="0" smtClean="0">
                <a:solidFill>
                  <a:schemeClr val="tx2">
                    <a:lumMod val="7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5600" dirty="0">
              <a:solidFill>
                <a:schemeClr val="tx2">
                  <a:lumMod val="75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5" name="TextBox 14">
            <a:hlinkClick r:id="rId8" tooltip="Безплатен курс &quot;Програмиране с ASP.NET MVC&quot; - уеб технологии, бази данни, C#, .NET, ASP.NET MVC"/>
          </p:cNvPr>
          <p:cNvSpPr txBox="1"/>
          <p:nvPr/>
        </p:nvSpPr>
        <p:spPr>
          <a:xfrm rot="8530737" flipH="1">
            <a:off x="4757100" y="4722613"/>
            <a:ext cx="643173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9600" dirty="0" smtClean="0">
                <a:solidFill>
                  <a:srgbClr val="FF4A37"/>
                </a:solidFill>
                <a:effectLst>
                  <a:reflection blurRad="6350" stA="60000" endA="900" endPos="60000" dist="29997" dir="5400000" sy="-100000" algn="bl" rotWithShape="0"/>
                </a:effectLst>
              </a:rPr>
              <a:t>?</a:t>
            </a:r>
            <a:endParaRPr lang="en-US" sz="9600" dirty="0">
              <a:solidFill>
                <a:srgbClr val="FF4A37"/>
              </a:solidFill>
              <a:effectLst>
                <a:reflection blurRad="6350" stA="60000" endA="900" endPos="60000" dist="29997" dir="5400000" sy="-100000" algn="bl" rotWithShape="0"/>
              </a:effectLst>
            </a:endParaRPr>
          </a:p>
        </p:txBody>
      </p:sp>
      <p:sp>
        <p:nvSpPr>
          <p:cNvPr id="16" name="TextBox 15">
            <a:hlinkClick r:id="rId9" tooltip="Безплатен курс &quot;Разработка на софтуер в Cloud среда&quot; - AppEngine, AWS, Azure"/>
          </p:cNvPr>
          <p:cNvSpPr txBox="1"/>
          <p:nvPr/>
        </p:nvSpPr>
        <p:spPr>
          <a:xfrm rot="12627025" flipH="1">
            <a:off x="2910497" y="4405707"/>
            <a:ext cx="386488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600" dirty="0" smtClean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600" dirty="0">
              <a:solidFill>
                <a:schemeClr val="tx2">
                  <a:lumMod val="40000"/>
                  <a:lumOff val="6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7" name="TextBox 16">
            <a:hlinkClick r:id="rId10" tooltip="BG Coder - онлайн състезателна система - тренировки за състезания по програмиране - online judge"/>
          </p:cNvPr>
          <p:cNvSpPr txBox="1"/>
          <p:nvPr/>
        </p:nvSpPr>
        <p:spPr>
          <a:xfrm rot="1186146" flipH="1">
            <a:off x="6185957" y="4125718"/>
            <a:ext cx="499379" cy="110799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69850" prst="divot"/>
            </a:sp3d>
          </a:bodyPr>
          <a:lstStyle/>
          <a:p>
            <a:r>
              <a:rPr lang="en-US" sz="6600" dirty="0" smtClean="0">
                <a:solidFill>
                  <a:srgbClr val="9966FF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6600" dirty="0">
              <a:solidFill>
                <a:srgbClr val="9966FF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8" name="TextBox 17">
            <a:hlinkClick r:id="rId11" tooltip="Светлин Наков - курсове и уроци по програмиране, уеб дизайн, книги, обучения - безплатно"/>
          </p:cNvPr>
          <p:cNvSpPr txBox="1"/>
          <p:nvPr/>
        </p:nvSpPr>
        <p:spPr>
          <a:xfrm rot="19460650" flipH="1">
            <a:off x="3150206" y="1979501"/>
            <a:ext cx="489197" cy="769441"/>
          </a:xfrm>
          <a:prstGeom prst="rect">
            <a:avLst/>
          </a:prstGeom>
          <a:noFill/>
        </p:spPr>
        <p:txBody>
          <a:bodyPr wrap="square" rtlCol="0">
            <a:prstTxWarp prst="textInflate">
              <a:avLst/>
            </a:prstTxWarp>
            <a:spAutoFit/>
            <a:scene3d>
              <a:camera prst="perspectiveRelaxedModerately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400" dirty="0" smtClean="0">
                <a:solidFill>
                  <a:srgbClr val="FF6699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4400" dirty="0">
              <a:solidFill>
                <a:srgbClr val="FF6699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9" name="TextBox 18">
            <a:hlinkClick r:id="rId12" tooltip="Безплатен курс &quot;Качествен програмен код&quot;"/>
          </p:cNvPr>
          <p:cNvSpPr txBox="1"/>
          <p:nvPr/>
        </p:nvSpPr>
        <p:spPr>
          <a:xfrm rot="18277140" flipH="1">
            <a:off x="405234" y="3272336"/>
            <a:ext cx="413607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600" dirty="0" smtClean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600" dirty="0">
              <a:solidFill>
                <a:schemeClr val="tx2">
                  <a:lumMod val="40000"/>
                  <a:lumOff val="6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0" name="TextBox 19">
            <a:hlinkClick r:id="rId13" tooltip="Алго академия - Академия по алгоритмично програмиране - безплатни уроци по алгоритми и структури от данни, състезателно програмиране и състезания"/>
          </p:cNvPr>
          <p:cNvSpPr txBox="1"/>
          <p:nvPr/>
        </p:nvSpPr>
        <p:spPr>
          <a:xfrm rot="18695734" flipH="1">
            <a:off x="3127407" y="5396299"/>
            <a:ext cx="5481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?</a:t>
            </a:r>
            <a:endParaRPr lang="en-US" sz="6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21" name="TextBox 20">
            <a:hlinkClick r:id="rId14" tooltip="Безплатен ASP.NET курс - уеб програмиране, бази данни, C#, .NET, ASP.NET"/>
          </p:cNvPr>
          <p:cNvSpPr txBox="1"/>
          <p:nvPr/>
        </p:nvSpPr>
        <p:spPr>
          <a:xfrm rot="10134629" flipH="1">
            <a:off x="6730680" y="5522529"/>
            <a:ext cx="444390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000" dirty="0" smtClean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4000" dirty="0">
              <a:solidFill>
                <a:schemeClr val="accent4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2" name="TextBox 21">
            <a:hlinkClick r:id="rId15" tooltip="Софтуерна академия на Телерик - безплатни курсове и уроци по програмиране"/>
          </p:cNvPr>
          <p:cNvSpPr txBox="1"/>
          <p:nvPr/>
        </p:nvSpPr>
        <p:spPr>
          <a:xfrm rot="12126217" flipH="1">
            <a:off x="559977" y="930479"/>
            <a:ext cx="387894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r>
              <a:rPr lang="en-US" sz="4000" b="1" spc="150" dirty="0" smtClean="0">
                <a:ln w="11430"/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?</a:t>
            </a:r>
            <a:endParaRPr lang="en-US" sz="4000" b="1" spc="150" dirty="0">
              <a:ln w="11430"/>
              <a:solidFill>
                <a:schemeClr val="accent4">
                  <a:lumMod val="60000"/>
                  <a:lumOff val="4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sp>
        <p:nvSpPr>
          <p:cNvPr id="23" name="TextBox 22">
            <a:hlinkClick r:id="rId16" tooltip="Безплатен курс &quot;Разработка на мобилни приложения&quot; - iPhone, Android, Windows Phone, PhoneGap, HTML5, jQuery, AJAX"/>
          </p:cNvPr>
          <p:cNvSpPr txBox="1"/>
          <p:nvPr/>
        </p:nvSpPr>
        <p:spPr>
          <a:xfrm rot="20840689" flipH="1">
            <a:off x="8186733" y="5517701"/>
            <a:ext cx="3574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ln w="19050">
                  <a:solidFill>
                    <a:schemeClr val="accent4">
                      <a:lumMod val="75000"/>
                      <a:alpha val="50000"/>
                    </a:schemeClr>
                  </a:solidFill>
                  <a:prstDash val="solid"/>
                  <a:miter lim="800000"/>
                </a:ln>
                <a:solidFill>
                  <a:schemeClr val="accent4">
                    <a:lumMod val="20000"/>
                    <a:lumOff val="80000"/>
                    <a:alpha val="25000"/>
                  </a:schemeClr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?</a:t>
            </a:r>
            <a:endParaRPr lang="en-US" sz="4000" b="1" dirty="0">
              <a:ln w="19050">
                <a:solidFill>
                  <a:schemeClr val="accent4">
                    <a:lumMod val="75000"/>
                    <a:alpha val="50000"/>
                  </a:schemeClr>
                </a:solidFill>
                <a:prstDash val="solid"/>
                <a:miter lim="800000"/>
              </a:ln>
              <a:solidFill>
                <a:schemeClr val="accent4">
                  <a:lumMod val="20000"/>
                  <a:lumOff val="80000"/>
                  <a:alpha val="25000"/>
                </a:schemeClr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24" name="TextBox 23">
            <a:hlinkClick r:id="rId17" tooltip="Free C# Programming Book by Svetlin Nakov - безплатна C# книга от Светлин Наков, книга C#, книга Java, безплатна книга"/>
          </p:cNvPr>
          <p:cNvSpPr txBox="1"/>
          <p:nvPr/>
        </p:nvSpPr>
        <p:spPr>
          <a:xfrm rot="15426793" flipH="1">
            <a:off x="1145826" y="4072253"/>
            <a:ext cx="369652" cy="76944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400" dirty="0" smtClean="0">
                <a:ln>
                  <a:solidFill>
                    <a:schemeClr val="accent2">
                      <a:lumMod val="40000"/>
                      <a:lumOff val="60000"/>
                    </a:schemeClr>
                  </a:solidFill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4400" dirty="0">
              <a:ln>
                <a:solidFill>
                  <a:schemeClr val="accent2">
                    <a:lumMod val="40000"/>
                    <a:lumOff val="60000"/>
                  </a:schemeClr>
                </a:solidFill>
              </a:ln>
              <a:solidFill>
                <a:schemeClr val="accent6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5" name="TextBox 24">
            <a:hlinkClick r:id="rId18" tooltip="Дончо Минков - сайт за програмиране"/>
          </p:cNvPr>
          <p:cNvSpPr txBox="1"/>
          <p:nvPr/>
        </p:nvSpPr>
        <p:spPr>
          <a:xfrm rot="11071760" flipH="1">
            <a:off x="6518175" y="1140358"/>
            <a:ext cx="345408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2800" dirty="0" smtClean="0">
                <a:ln>
                  <a:solidFill>
                    <a:schemeClr val="tx1">
                      <a:lumMod val="75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2800" dirty="0">
              <a:ln>
                <a:solidFill>
                  <a:schemeClr val="tx1">
                    <a:lumMod val="75000"/>
                  </a:schemeClr>
                </a:solidFill>
              </a:ln>
              <a:solidFill>
                <a:schemeClr val="accent4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6" name="TextBox 25">
            <a:hlinkClick r:id="rId19" tooltip="Николай Костов - блог за програмиране"/>
          </p:cNvPr>
          <p:cNvSpPr txBox="1"/>
          <p:nvPr/>
        </p:nvSpPr>
        <p:spPr>
          <a:xfrm rot="300526" flipH="1">
            <a:off x="3902297" y="1278821"/>
            <a:ext cx="345408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2800" b="1" dirty="0" smtClean="0">
                <a:ln w="31550" cmpd="sng">
                  <a:solidFill>
                    <a:schemeClr val="tx2">
                      <a:lumMod val="20000"/>
                      <a:lumOff val="80000"/>
                    </a:schemeClr>
                  </a:solidFill>
                  <a:prstDash val="solid"/>
                </a:ln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</a:rPr>
              <a:t>?</a:t>
            </a:r>
            <a:endParaRPr lang="en-US" sz="2800" dirty="0">
              <a:ln w="31550" cmpd="sng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</a:ln>
              <a:solidFill>
                <a:schemeClr val="tx1">
                  <a:lumMod val="20000"/>
                  <a:lumOff val="8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7" name="TextBox 26">
            <a:hlinkClick r:id="rId20" tooltip="C# курс - програмиране, уроци, видео, лекции от Наков"/>
          </p:cNvPr>
          <p:cNvSpPr txBox="1"/>
          <p:nvPr/>
        </p:nvSpPr>
        <p:spPr>
          <a:xfrm rot="2086872" flipH="1">
            <a:off x="8330354" y="1359227"/>
            <a:ext cx="444390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200" dirty="0" smtClean="0">
                <a:ln>
                  <a:solidFill>
                    <a:schemeClr val="accent1">
                      <a:lumMod val="40000"/>
                      <a:lumOff val="60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200" dirty="0"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  <a:solidFill>
                <a:schemeClr val="accent4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1828800" y="2903716"/>
            <a:ext cx="5486400" cy="1261884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7600" b="1" spc="150" noProof="0" dirty="0" smtClean="0">
                <a:ln w="11430"/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rPr>
              <a:t>Questions?</a:t>
            </a:r>
            <a:endParaRPr lang="en-US" sz="76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6807131" y="6400800"/>
            <a:ext cx="2218556" cy="369332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r">
              <a:buNone/>
              <a:defRPr sz="1800"/>
            </a:lvl1pPr>
          </a:lstStyle>
          <a:p>
            <a:pPr lvl="0"/>
            <a:r>
              <a:rPr lang="en-US" dirty="0" smtClean="0"/>
              <a:t>Course web site URL</a:t>
            </a:r>
            <a:endParaRPr lang="en-US" dirty="0"/>
          </a:p>
        </p:txBody>
      </p:sp>
      <p:sp>
        <p:nvSpPr>
          <p:cNvPr id="10" name="TextBox 9">
            <a:hlinkClick r:id="rId3" tooltip="Курсове и уроци по програмиране, уеб дизайн, разработка на софтуер и информационни технологии - лекции, видео уроци, обучения - безплатно"/>
          </p:cNvPr>
          <p:cNvSpPr txBox="1"/>
          <p:nvPr/>
        </p:nvSpPr>
        <p:spPr>
          <a:xfrm rot="2456848" flipH="1">
            <a:off x="968763" y="4970087"/>
            <a:ext cx="859648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>
              <a:lnSpc>
                <a:spcPct val="80000"/>
              </a:lnSpc>
            </a:pPr>
            <a:r>
              <a:rPr lang="en-US" sz="12000" b="1" dirty="0" smtClean="0">
                <a:solidFill>
                  <a:srgbClr val="FFBF8B"/>
                </a:solidFill>
                <a:effectLst>
                  <a:reflection blurRad="6350" stA="55000" endA="300" endPos="45500" dir="5400000" sy="-100000" algn="bl" rotWithShape="0"/>
                </a:effectLst>
                <a:latin typeface="Cambria" pitchFamily="18" charset="0"/>
              </a:rPr>
              <a:t>?</a:t>
            </a:r>
            <a:endParaRPr lang="en-US" sz="12000" b="1" dirty="0">
              <a:solidFill>
                <a:srgbClr val="FFBF8B"/>
              </a:solidFill>
              <a:effectLst>
                <a:reflection blurRad="6350" stA="55000" endA="300" endPos="45500" dir="5400000" sy="-100000" algn="bl" rotWithShape="0"/>
              </a:effectLst>
              <a:latin typeface="Cambria" pitchFamily="18" charset="0"/>
            </a:endParaRPr>
          </a:p>
        </p:txBody>
      </p:sp>
      <p:grpSp>
        <p:nvGrpSpPr>
          <p:cNvPr id="50" name="Group 49"/>
          <p:cNvGrpSpPr/>
          <p:nvPr userDrawn="1"/>
        </p:nvGrpSpPr>
        <p:grpSpPr>
          <a:xfrm>
            <a:off x="130434" y="6373882"/>
            <a:ext cx="1816798" cy="331718"/>
            <a:chOff x="1236228" y="1523999"/>
            <a:chExt cx="4351212" cy="3261410"/>
          </a:xfrm>
          <a:noFill/>
        </p:grpSpPr>
        <p:sp>
          <p:nvSpPr>
            <p:cNvPr id="51" name="TextBox 50">
              <a:hlinkClick r:id="rId2" tooltip="Форум за програмиране и уеб дизайн - дискусии, съвети, въпроси и отговори @ Софтуерна академия на Телерик"/>
            </p:cNvPr>
            <p:cNvSpPr txBox="1"/>
            <p:nvPr userDrawn="1"/>
          </p:nvSpPr>
          <p:spPr>
            <a:xfrm flipH="1">
              <a:off x="3394420" y="1733044"/>
              <a:ext cx="1528760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форум програмиране, форум уеб дизайн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52" name="TextBox 51">
              <a:hlinkClick r:id="rId3" tooltip="Курсове и уроци по програмиране, уеб дизайн, разработка на софтуер и информационни технологии - лекции, видео уроци, обучения - безплатно"/>
            </p:cNvPr>
            <p:cNvSpPr txBox="1"/>
            <p:nvPr userDrawn="1"/>
          </p:nvSpPr>
          <p:spPr>
            <a:xfrm flipH="1">
              <a:off x="1350512" y="1528531"/>
              <a:ext cx="2008656" cy="114988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курсове и уроци по програмиране, уеб дизайн – безплатно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53" name="TextBox 52">
              <a:hlinkClick r:id="rId4" tooltip="Програмиране за деца - безплатно в Телерик кидс академия"/>
            </p:cNvPr>
            <p:cNvSpPr txBox="1"/>
            <p:nvPr userDrawn="1"/>
          </p:nvSpPr>
          <p:spPr>
            <a:xfrm flipH="1">
              <a:off x="1538277" y="2175145"/>
              <a:ext cx="1816697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програмиране за деца – безплатни курсове и уроци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54" name="TextBox 53">
              <a:hlinkClick r:id="rId5" tooltip="Безплатен SEO курс - оптимизация за търсачки, уроци по SEO"/>
            </p:cNvPr>
            <p:cNvSpPr txBox="1"/>
            <p:nvPr userDrawn="1"/>
          </p:nvSpPr>
          <p:spPr>
            <a:xfrm flipH="1">
              <a:off x="1660733" y="2421354"/>
              <a:ext cx="1697683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 algn="l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безплатен SEO курс - оптимизация за търсачки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55" name="TextBox 54">
              <a:hlinkClick r:id="rId6" tooltip="Безплатен курс &quot;Уеб дизайн с HTML, CSS и JavaScript&quot; - уроци по правене на уеб сайтове, HTML, CSS, Photoshop, JavaScript и CMS системи"/>
            </p:cNvPr>
            <p:cNvSpPr txBox="1"/>
            <p:nvPr userDrawn="1"/>
          </p:nvSpPr>
          <p:spPr>
            <a:xfrm flipH="1">
              <a:off x="1448482" y="2878556"/>
              <a:ext cx="1908837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уроци по уеб дизайн, HTML, CSS, JavaScript, Photoshop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56" name="TextBox 55">
              <a:hlinkClick r:id="rId7" tooltip="Училищна софтуерна академия - безплатни уроци по програмиране и уеб дизайн"/>
            </p:cNvPr>
            <p:cNvSpPr txBox="1"/>
            <p:nvPr userDrawn="1"/>
          </p:nvSpPr>
          <p:spPr>
            <a:xfrm flipH="1">
              <a:off x="1636239" y="1946534"/>
              <a:ext cx="1747592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l"/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уроци по програмиране и уеб дизайн за ученици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57" name="TextBox 56">
              <a:hlinkClick r:id="rId8" tooltip="Безплатен курс &quot;Програмиране с ASP.NET MVC&quot; - уеб технологии, бази данни, C#, .NET, ASP.NET MVC"/>
            </p:cNvPr>
            <p:cNvSpPr txBox="1"/>
            <p:nvPr userDrawn="1"/>
          </p:nvSpPr>
          <p:spPr>
            <a:xfrm flipH="1">
              <a:off x="3402824" y="2230065"/>
              <a:ext cx="1939551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ASP.NET MVC курс – HTML, SQL, C#, .NET, ASP.NET MVC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58" name="TextBox 57">
              <a:hlinkClick r:id="rId9" tooltip="Безплатен курс &quot;Разработка на софтуер в Cloud среда&quot; - AppEngine, AWS, Azure"/>
            </p:cNvPr>
            <p:cNvSpPr txBox="1"/>
            <p:nvPr userDrawn="1"/>
          </p:nvSpPr>
          <p:spPr>
            <a:xfrm flipH="1">
              <a:off x="1440310" y="3574997"/>
              <a:ext cx="1881966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безплатен курс "Разработка на софтуер в cloud среда"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59" name="TextBox 58">
              <a:hlinkClick r:id="rId10" tooltip="BG Coder - онлайн състезателна система - тренировки за състезания по програмиране - online judge"/>
            </p:cNvPr>
            <p:cNvSpPr txBox="1"/>
            <p:nvPr userDrawn="1"/>
          </p:nvSpPr>
          <p:spPr>
            <a:xfrm flipH="1">
              <a:off x="3389110" y="1523999"/>
              <a:ext cx="1874287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BG Coder - онлайн състезателна система - online judge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60" name="TextBox 59">
              <a:hlinkClick r:id="rId11" tooltip="Светлин Наков - курсове и уроци по програмиране, уеб дизайн, книги, обучения - безплатно"/>
            </p:cNvPr>
            <p:cNvSpPr txBox="1"/>
            <p:nvPr userDrawn="1"/>
          </p:nvSpPr>
          <p:spPr>
            <a:xfrm flipH="1">
              <a:off x="1236228" y="2649965"/>
              <a:ext cx="2123831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курсове и уроци по програмиране, книги – безплатно от Наков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61" name="TextBox 60">
              <a:hlinkClick r:id="rId12" tooltip="Безплатен курс &quot;Качествен програмен код&quot;"/>
            </p:cNvPr>
            <p:cNvSpPr txBox="1"/>
            <p:nvPr userDrawn="1"/>
          </p:nvSpPr>
          <p:spPr>
            <a:xfrm flipH="1">
              <a:off x="1766855" y="3335748"/>
              <a:ext cx="1594026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безплатен курс "Качествен програмен код"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62" name="TextBox 61">
              <a:hlinkClick r:id="rId13" tooltip="Алго академия - Академия по алгоритмично програмиране - безплатни уроци по алгоритми и структури от данни, състезателно програмиране и състезания"/>
            </p:cNvPr>
            <p:cNvSpPr txBox="1"/>
            <p:nvPr userDrawn="1"/>
          </p:nvSpPr>
          <p:spPr>
            <a:xfrm flipH="1">
              <a:off x="3407676" y="2461282"/>
              <a:ext cx="1977943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алго академия – състезателно програмиране, състезания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63" name="TextBox 62">
              <a:hlinkClick r:id="rId14" tooltip="Безплатен ASP.NET курс - уеб програмиране, бази данни, C#, .NET, ASP.NET"/>
            </p:cNvPr>
            <p:cNvSpPr txBox="1"/>
            <p:nvPr userDrawn="1"/>
          </p:nvSpPr>
          <p:spPr>
            <a:xfrm flipH="1">
              <a:off x="3406019" y="1985429"/>
              <a:ext cx="2181421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ASP.NET курс - уеб програмиране, бази данни, C#, .NET, ASP.NET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64" name="TextBox 63">
              <a:hlinkClick r:id="rId15" tooltip="Софтуерна академия на Телерик - безплатни курсове и уроци по програмиране"/>
            </p:cNvPr>
            <p:cNvSpPr txBox="1"/>
            <p:nvPr userDrawn="1"/>
          </p:nvSpPr>
          <p:spPr>
            <a:xfrm flipH="1">
              <a:off x="1504800" y="1717933"/>
              <a:ext cx="1901159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200"/>
              </a:lvl1pPr>
            </a:lstStyle>
            <a:p>
              <a:pPr lvl="0" algn="l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курсове и уроци по </a:t>
              </a:r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програмиране – Телерик академия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65" name="TextBox 64">
              <a:hlinkClick r:id="rId16" tooltip="Безплатен курс &quot;Разработка на мобилни приложения&quot; - iPhone, Android, Windows Phone, PhoneGap, HTML5, jQuery, AJAX"/>
            </p:cNvPr>
            <p:cNvSpPr txBox="1"/>
            <p:nvPr userDrawn="1"/>
          </p:nvSpPr>
          <p:spPr>
            <a:xfrm flipH="1">
              <a:off x="3404043" y="2718405"/>
              <a:ext cx="2058568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курс мобилни приложения с iPhone, Android, WP7, PhoneGap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66" name="TextBox 65">
              <a:hlinkClick r:id="rId17" tooltip="Free C# Programming Book by Svetlin Nakov - безплатна C# книга от Светлин Наков, книга C#, книга Java, безплатна книга"/>
            </p:cNvPr>
            <p:cNvSpPr txBox="1"/>
            <p:nvPr userDrawn="1"/>
          </p:nvSpPr>
          <p:spPr>
            <a:xfrm flipH="1">
              <a:off x="1440317" y="3117785"/>
              <a:ext cx="1901159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free C# book, безплатна книга C#, книга Java, книга C#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67" name="TextBox 66">
              <a:hlinkClick r:id="rId18" tooltip="Дончо Минков - сайт за програмиране"/>
            </p:cNvPr>
            <p:cNvSpPr txBox="1"/>
            <p:nvPr userDrawn="1"/>
          </p:nvSpPr>
          <p:spPr>
            <a:xfrm flipH="1">
              <a:off x="3401370" y="2963513"/>
              <a:ext cx="1475012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600">
                  <a:ln w="0">
                    <a:solidFill>
                      <a:schemeClr val="tx1"/>
                    </a:solidFill>
                  </a:ln>
                  <a:effectLst/>
                </a:defRPr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</a:rPr>
                <a:t>Дончо Минков - сайт за програмиране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</a:endParaRPr>
            </a:p>
          </p:txBody>
        </p:sp>
        <p:sp>
          <p:nvSpPr>
            <p:cNvPr id="68" name="TextBox 67">
              <a:hlinkClick r:id="rId19" tooltip="Николай Костов - блог за програмиране"/>
            </p:cNvPr>
            <p:cNvSpPr txBox="1"/>
            <p:nvPr userDrawn="1"/>
          </p:nvSpPr>
          <p:spPr>
            <a:xfrm flipH="1">
              <a:off x="3401423" y="3217864"/>
              <a:ext cx="1513403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l"/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Николай Костов - блог за програмиране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69" name="TextBox 68">
              <a:hlinkClick r:id="rId20" tooltip="безплатен C# курс в софтуерната академия на Наков"/>
            </p:cNvPr>
            <p:cNvSpPr txBox="1"/>
            <p:nvPr userDrawn="1"/>
          </p:nvSpPr>
          <p:spPr>
            <a:xfrm flipH="1">
              <a:off x="3398079" y="3548402"/>
              <a:ext cx="1359837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600">
                  <a:ln w="0">
                    <a:solidFill>
                      <a:schemeClr val="tx1"/>
                    </a:solidFill>
                  </a:ln>
                  <a:effectLst/>
                </a:defRPr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</a:rPr>
                <a:t>C# курс, програмиране, безплатно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</a:endParaRPr>
            </a:p>
          </p:txBody>
        </p:sp>
      </p:grpSp>
      <p:sp>
        <p:nvSpPr>
          <p:cNvPr id="70" name="TextBox 69">
            <a:hlinkClick r:id="rId2" tooltip="Форум за програмиране и уеб дизайн - дискусии, съвети, въпроси и отговори @ Софтуерна академия на Телерик"/>
          </p:cNvPr>
          <p:cNvSpPr txBox="1"/>
          <p:nvPr userDrawn="1"/>
        </p:nvSpPr>
        <p:spPr>
          <a:xfrm rot="12041701" flipH="1">
            <a:off x="7471619" y="3840481"/>
            <a:ext cx="890352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9600" b="1" dirty="0" smtClean="0">
                <a:solidFill>
                  <a:schemeClr val="tx1">
                    <a:lumMod val="7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9600" b="1" dirty="0">
              <a:solidFill>
                <a:schemeClr val="tx1">
                  <a:lumMod val="75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71" name="TextBox 70">
            <a:hlinkClick r:id="rId4" tooltip="Програмиране за деца - безплатно в Телерик кидс академия"/>
          </p:cNvPr>
          <p:cNvSpPr txBox="1"/>
          <p:nvPr userDrawn="1"/>
        </p:nvSpPr>
        <p:spPr>
          <a:xfrm rot="9535351" flipH="1">
            <a:off x="923386" y="1861198"/>
            <a:ext cx="673363" cy="144655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isometricOffAxis1Righ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8800" dirty="0" smtClean="0"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8800" dirty="0">
              <a:solidFill>
                <a:schemeClr val="accent5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72" name="TextBox 71">
            <a:hlinkClick r:id="rId5" tooltip="Безплатен SEO курс - оптимизация за търсачки, уроци по SEO"/>
          </p:cNvPr>
          <p:cNvSpPr txBox="1"/>
          <p:nvPr userDrawn="1"/>
        </p:nvSpPr>
        <p:spPr>
          <a:xfrm rot="16938170" flipH="1">
            <a:off x="4905823" y="966542"/>
            <a:ext cx="859648" cy="199289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11500" b="1" dirty="0" smtClean="0">
                <a:solidFill>
                  <a:srgbClr val="FF831D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1500" b="1" dirty="0">
              <a:solidFill>
                <a:srgbClr val="FF831D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73" name="TextBox 72">
            <a:hlinkClick r:id="rId6" tooltip="Безплатен курс &quot;Уеб дизайн с HTML, CSS и JavaScript&quot; - уроци по правене на уеб сайтове, HTML, CSS, Photoshop, JavaScript и CMS системи"/>
          </p:cNvPr>
          <p:cNvSpPr txBox="1"/>
          <p:nvPr userDrawn="1"/>
        </p:nvSpPr>
        <p:spPr>
          <a:xfrm rot="19836951" flipH="1">
            <a:off x="7379010" y="1495154"/>
            <a:ext cx="949687" cy="206210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r>
              <a:rPr lang="en-US" sz="12800" b="1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innerShdw blurRad="63500" dist="50800" dir="8100000">
                    <a:prstClr val="black">
                      <a:alpha val="50000"/>
                    </a:prstClr>
                  </a:innerShdw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2800" b="1" dirty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innerShdw blurRad="63500" dist="50800" dir="8100000">
                  <a:prstClr val="black">
                    <a:alpha val="50000"/>
                  </a:prstClr>
                </a:innerShdw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74" name="TextBox 73">
            <a:hlinkClick r:id="rId7" tooltip="Училищна софтуерна академия - безплатни уроци по програмиране и уеб дизайн"/>
          </p:cNvPr>
          <p:cNvSpPr txBox="1"/>
          <p:nvPr userDrawn="1"/>
        </p:nvSpPr>
        <p:spPr>
          <a:xfrm rot="2233443" flipH="1">
            <a:off x="2139218" y="940065"/>
            <a:ext cx="445351" cy="95410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HeroicExtremeLeftFacing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5600" dirty="0" smtClean="0">
                <a:solidFill>
                  <a:schemeClr val="tx2">
                    <a:lumMod val="7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5600" dirty="0">
              <a:solidFill>
                <a:schemeClr val="tx2">
                  <a:lumMod val="75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75" name="TextBox 74">
            <a:hlinkClick r:id="rId8" tooltip="Безплатен курс &quot;Програмиране с ASP.NET MVC&quot; - уеб технологии, бази данни, C#, .NET, ASP.NET MVC"/>
          </p:cNvPr>
          <p:cNvSpPr txBox="1"/>
          <p:nvPr userDrawn="1"/>
        </p:nvSpPr>
        <p:spPr>
          <a:xfrm rot="8530737" flipH="1">
            <a:off x="4757100" y="4722613"/>
            <a:ext cx="643173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9600" dirty="0" smtClean="0">
                <a:solidFill>
                  <a:srgbClr val="FF4A37"/>
                </a:solidFill>
                <a:effectLst>
                  <a:reflection blurRad="6350" stA="60000" endA="900" endPos="60000" dist="29997" dir="5400000" sy="-100000" algn="bl" rotWithShape="0"/>
                </a:effectLst>
              </a:rPr>
              <a:t>?</a:t>
            </a:r>
            <a:endParaRPr lang="en-US" sz="9600" dirty="0">
              <a:solidFill>
                <a:srgbClr val="FF4A37"/>
              </a:solidFill>
              <a:effectLst>
                <a:reflection blurRad="6350" stA="60000" endA="900" endPos="60000" dist="29997" dir="5400000" sy="-100000" algn="bl" rotWithShape="0"/>
              </a:effectLst>
            </a:endParaRPr>
          </a:p>
        </p:txBody>
      </p:sp>
      <p:sp>
        <p:nvSpPr>
          <p:cNvPr id="76" name="TextBox 75">
            <a:hlinkClick r:id="rId9" tooltip="Безплатен курс &quot;Разработка на софтуер в Cloud среда&quot; - AppEngine, AWS, Azure"/>
          </p:cNvPr>
          <p:cNvSpPr txBox="1"/>
          <p:nvPr userDrawn="1"/>
        </p:nvSpPr>
        <p:spPr>
          <a:xfrm rot="12627025" flipH="1">
            <a:off x="2910497" y="4405707"/>
            <a:ext cx="386488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600" dirty="0" smtClean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600" dirty="0">
              <a:solidFill>
                <a:schemeClr val="tx2">
                  <a:lumMod val="40000"/>
                  <a:lumOff val="6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77" name="TextBox 76">
            <a:hlinkClick r:id="rId10" tooltip="BG Coder - онлайн състезателна система - тренировки за състезания по програмиране - online judge"/>
          </p:cNvPr>
          <p:cNvSpPr txBox="1"/>
          <p:nvPr userDrawn="1"/>
        </p:nvSpPr>
        <p:spPr>
          <a:xfrm rot="1186146" flipH="1">
            <a:off x="6185957" y="4125718"/>
            <a:ext cx="499379" cy="110799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69850" prst="divot"/>
            </a:sp3d>
          </a:bodyPr>
          <a:lstStyle/>
          <a:p>
            <a:r>
              <a:rPr lang="en-US" sz="6600" dirty="0" smtClean="0">
                <a:solidFill>
                  <a:srgbClr val="9966FF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6600" dirty="0">
              <a:solidFill>
                <a:srgbClr val="9966FF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78" name="TextBox 77">
            <a:hlinkClick r:id="rId11" tooltip="Светлин Наков - курсове и уроци по програмиране, уеб дизайн, книги, обучения - безплатно"/>
          </p:cNvPr>
          <p:cNvSpPr txBox="1"/>
          <p:nvPr userDrawn="1"/>
        </p:nvSpPr>
        <p:spPr>
          <a:xfrm rot="19460650" flipH="1">
            <a:off x="3150206" y="1979501"/>
            <a:ext cx="489197" cy="769441"/>
          </a:xfrm>
          <a:prstGeom prst="rect">
            <a:avLst/>
          </a:prstGeom>
          <a:noFill/>
        </p:spPr>
        <p:txBody>
          <a:bodyPr wrap="square" rtlCol="0">
            <a:prstTxWarp prst="textInflate">
              <a:avLst/>
            </a:prstTxWarp>
            <a:spAutoFit/>
            <a:scene3d>
              <a:camera prst="perspectiveRelaxedModerately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400" dirty="0" smtClean="0">
                <a:solidFill>
                  <a:srgbClr val="FF6699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4400" dirty="0">
              <a:solidFill>
                <a:srgbClr val="FF6699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79" name="TextBox 78">
            <a:hlinkClick r:id="rId12" tooltip="Безплатен курс &quot;Качествен програмен код&quot;"/>
          </p:cNvPr>
          <p:cNvSpPr txBox="1"/>
          <p:nvPr userDrawn="1"/>
        </p:nvSpPr>
        <p:spPr>
          <a:xfrm rot="18277140" flipH="1">
            <a:off x="405234" y="3272336"/>
            <a:ext cx="413607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600" dirty="0" smtClean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600" dirty="0">
              <a:solidFill>
                <a:schemeClr val="tx2">
                  <a:lumMod val="40000"/>
                  <a:lumOff val="6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80" name="TextBox 79">
            <a:hlinkClick r:id="rId13" tooltip="Алго академия - Академия по алгоритмично програмиране - безплатни уроци по алгоритми и структури от данни, състезателно програмиране и състезания"/>
          </p:cNvPr>
          <p:cNvSpPr txBox="1"/>
          <p:nvPr userDrawn="1"/>
        </p:nvSpPr>
        <p:spPr>
          <a:xfrm rot="18695734" flipH="1">
            <a:off x="3127407" y="5396299"/>
            <a:ext cx="5481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?</a:t>
            </a:r>
            <a:endParaRPr lang="en-US" sz="6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81" name="TextBox 80">
            <a:hlinkClick r:id="rId14" tooltip="Безплатен ASP.NET курс - уеб програмиране, бази данни, C#, .NET, ASP.NET"/>
          </p:cNvPr>
          <p:cNvSpPr txBox="1"/>
          <p:nvPr userDrawn="1"/>
        </p:nvSpPr>
        <p:spPr>
          <a:xfrm rot="10134629" flipH="1">
            <a:off x="6730680" y="5522529"/>
            <a:ext cx="444390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000" dirty="0" smtClean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4000" dirty="0">
              <a:solidFill>
                <a:schemeClr val="accent4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82" name="TextBox 81">
            <a:hlinkClick r:id="rId15" tooltip="Софтуерна академия на Телерик - безплатни курсове и уроци по програмиране"/>
          </p:cNvPr>
          <p:cNvSpPr txBox="1"/>
          <p:nvPr userDrawn="1"/>
        </p:nvSpPr>
        <p:spPr>
          <a:xfrm rot="12126217" flipH="1">
            <a:off x="559977" y="930479"/>
            <a:ext cx="387894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r>
              <a:rPr lang="en-US" sz="4000" b="1" spc="150" dirty="0" smtClean="0">
                <a:ln w="11430"/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?</a:t>
            </a:r>
            <a:endParaRPr lang="en-US" sz="4000" b="1" spc="150" dirty="0">
              <a:ln w="11430"/>
              <a:solidFill>
                <a:schemeClr val="accent4">
                  <a:lumMod val="60000"/>
                  <a:lumOff val="4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sp>
        <p:nvSpPr>
          <p:cNvPr id="83" name="TextBox 82">
            <a:hlinkClick r:id="rId16" tooltip="Безплатен курс &quot;Разработка на мобилни приложения&quot; - iPhone, Android, Windows Phone, PhoneGap, HTML5, jQuery, AJAX"/>
          </p:cNvPr>
          <p:cNvSpPr txBox="1"/>
          <p:nvPr userDrawn="1"/>
        </p:nvSpPr>
        <p:spPr>
          <a:xfrm rot="20840689" flipH="1">
            <a:off x="8186733" y="5517701"/>
            <a:ext cx="3574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ln w="19050">
                  <a:solidFill>
                    <a:schemeClr val="accent4">
                      <a:lumMod val="75000"/>
                      <a:alpha val="50000"/>
                    </a:schemeClr>
                  </a:solidFill>
                  <a:prstDash val="solid"/>
                  <a:miter lim="800000"/>
                </a:ln>
                <a:solidFill>
                  <a:schemeClr val="accent4">
                    <a:lumMod val="20000"/>
                    <a:lumOff val="80000"/>
                    <a:alpha val="25000"/>
                  </a:schemeClr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?</a:t>
            </a:r>
            <a:endParaRPr lang="en-US" sz="4000" b="1" dirty="0">
              <a:ln w="19050">
                <a:solidFill>
                  <a:schemeClr val="accent4">
                    <a:lumMod val="75000"/>
                    <a:alpha val="50000"/>
                  </a:schemeClr>
                </a:solidFill>
                <a:prstDash val="solid"/>
                <a:miter lim="800000"/>
              </a:ln>
              <a:solidFill>
                <a:schemeClr val="accent4">
                  <a:lumMod val="20000"/>
                  <a:lumOff val="80000"/>
                  <a:alpha val="25000"/>
                </a:schemeClr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84" name="TextBox 83">
            <a:hlinkClick r:id="rId17" tooltip="Free C# Programming Book by Svetlin Nakov - безплатна C# книга от Светлин Наков, книга C#, книга Java, безплатна книга"/>
          </p:cNvPr>
          <p:cNvSpPr txBox="1"/>
          <p:nvPr userDrawn="1"/>
        </p:nvSpPr>
        <p:spPr>
          <a:xfrm rot="15426793" flipH="1">
            <a:off x="1145826" y="4072253"/>
            <a:ext cx="369652" cy="76944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400" dirty="0" smtClean="0">
                <a:ln>
                  <a:solidFill>
                    <a:schemeClr val="accent2">
                      <a:lumMod val="40000"/>
                      <a:lumOff val="60000"/>
                    </a:schemeClr>
                  </a:solidFill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4400" dirty="0">
              <a:ln>
                <a:solidFill>
                  <a:schemeClr val="accent2">
                    <a:lumMod val="40000"/>
                    <a:lumOff val="60000"/>
                  </a:schemeClr>
                </a:solidFill>
              </a:ln>
              <a:solidFill>
                <a:schemeClr val="accent6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85" name="TextBox 84">
            <a:hlinkClick r:id="rId18" tooltip="Дончо Минков - сайт за програмиране"/>
          </p:cNvPr>
          <p:cNvSpPr txBox="1"/>
          <p:nvPr userDrawn="1"/>
        </p:nvSpPr>
        <p:spPr>
          <a:xfrm rot="11071760" flipH="1">
            <a:off x="6518175" y="1140358"/>
            <a:ext cx="345408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2800" dirty="0" smtClean="0">
                <a:ln>
                  <a:solidFill>
                    <a:schemeClr val="tx1">
                      <a:lumMod val="75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2800" dirty="0">
              <a:ln>
                <a:solidFill>
                  <a:schemeClr val="tx1">
                    <a:lumMod val="75000"/>
                  </a:schemeClr>
                </a:solidFill>
              </a:ln>
              <a:solidFill>
                <a:schemeClr val="accent4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86" name="TextBox 85">
            <a:hlinkClick r:id="rId19" tooltip="Николай Костов - блог за програмиране"/>
          </p:cNvPr>
          <p:cNvSpPr txBox="1"/>
          <p:nvPr userDrawn="1"/>
        </p:nvSpPr>
        <p:spPr>
          <a:xfrm rot="300526" flipH="1">
            <a:off x="3902297" y="1278821"/>
            <a:ext cx="345408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2800" b="1" dirty="0" smtClean="0">
                <a:ln w="31550" cmpd="sng">
                  <a:solidFill>
                    <a:schemeClr val="tx2">
                      <a:lumMod val="20000"/>
                      <a:lumOff val="80000"/>
                    </a:schemeClr>
                  </a:solidFill>
                  <a:prstDash val="solid"/>
                </a:ln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</a:rPr>
              <a:t>?</a:t>
            </a:r>
            <a:endParaRPr lang="en-US" sz="2800" dirty="0">
              <a:ln w="31550" cmpd="sng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</a:ln>
              <a:solidFill>
                <a:schemeClr val="tx1">
                  <a:lumMod val="20000"/>
                  <a:lumOff val="8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87" name="TextBox 86">
            <a:hlinkClick r:id="rId20" tooltip="C# курс - програмиране, уроци, видео, лекции от Наков"/>
          </p:cNvPr>
          <p:cNvSpPr txBox="1"/>
          <p:nvPr userDrawn="1"/>
        </p:nvSpPr>
        <p:spPr>
          <a:xfrm rot="2086872" flipH="1">
            <a:off x="8330354" y="1359227"/>
            <a:ext cx="444390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200" dirty="0" smtClean="0">
                <a:ln>
                  <a:solidFill>
                    <a:schemeClr val="accent1">
                      <a:lumMod val="40000"/>
                      <a:lumOff val="60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200" dirty="0"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  <a:solidFill>
                <a:schemeClr val="accent4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88" name="Rectangle 87"/>
          <p:cNvSpPr/>
          <p:nvPr userDrawn="1"/>
        </p:nvSpPr>
        <p:spPr>
          <a:xfrm>
            <a:off x="1828800" y="2903716"/>
            <a:ext cx="5486400" cy="1261884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7600" b="1" spc="150" noProof="0" dirty="0" smtClean="0">
                <a:ln w="11430"/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rPr>
              <a:t>Questions?</a:t>
            </a:r>
            <a:endParaRPr lang="en-US" sz="76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sp>
        <p:nvSpPr>
          <p:cNvPr id="89" name="TextBox 88">
            <a:hlinkClick r:id="rId3" tooltip="Курсове и уроци по програмиране, уеб дизайн, разработка на софтуер и информационни технологии - лекции, видео уроци, обучения - безплатно"/>
          </p:cNvPr>
          <p:cNvSpPr txBox="1"/>
          <p:nvPr userDrawn="1"/>
        </p:nvSpPr>
        <p:spPr>
          <a:xfrm rot="2456848" flipH="1">
            <a:off x="968763" y="4970087"/>
            <a:ext cx="859648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>
              <a:lnSpc>
                <a:spcPct val="80000"/>
              </a:lnSpc>
            </a:pPr>
            <a:r>
              <a:rPr lang="en-US" sz="12000" b="1" dirty="0" smtClean="0">
                <a:solidFill>
                  <a:srgbClr val="FFBF8B"/>
                </a:solidFill>
                <a:effectLst>
                  <a:reflection blurRad="6350" stA="55000" endA="300" endPos="45500" dir="5400000" sy="-100000" algn="bl" rotWithShape="0"/>
                </a:effectLst>
                <a:latin typeface="Cambria" pitchFamily="18" charset="0"/>
              </a:rPr>
              <a:t>?</a:t>
            </a:r>
            <a:endParaRPr lang="en-US" sz="12000" b="1" dirty="0">
              <a:solidFill>
                <a:srgbClr val="FFBF8B"/>
              </a:solidFill>
              <a:effectLst>
                <a:reflection blurRad="6350" stA="55000" endA="300" endPos="45500" dir="5400000" sy="-100000" algn="bl" rotWithShape="0"/>
              </a:effectLst>
              <a:latin typeface="Cambr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8654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8"/>
          <p:cNvSpPr>
            <a:spLocks noGrp="1"/>
          </p:cNvSpPr>
          <p:nvPr>
            <p:ph type="ctrTitle" hasCustomPrompt="1"/>
          </p:nvPr>
        </p:nvSpPr>
        <p:spPr>
          <a:xfrm>
            <a:off x="457200" y="1524000"/>
            <a:ext cx="8229600" cy="1524000"/>
          </a:xfrm>
          <a:prstGeom prst="rect">
            <a:avLst/>
          </a:prstGeom>
        </p:spPr>
        <p:txBody>
          <a:bodyPr tIns="0" bIns="0" anchor="b" anchorCtr="0"/>
          <a:lstStyle>
            <a:lvl1pPr algn="r">
              <a:lnSpc>
                <a:spcPts val="5600"/>
              </a:lnSpc>
              <a:defRPr sz="5400" cap="none" baseline="0">
                <a:solidFill>
                  <a:srgbClr val="D4FF5B"/>
                </a:solidFill>
                <a:effectLst>
                  <a:outerShdw blurRad="30000" dist="30000" dir="2700000" algn="tl" rotWithShape="0">
                    <a:schemeClr val="bg2">
                      <a:shade val="45000"/>
                      <a:satMod val="150000"/>
                      <a:alpha val="90000"/>
                    </a:schemeClr>
                  </a:outerShdw>
                  <a:reflection blurRad="120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7" name="Subtitle 16"/>
          <p:cNvSpPr>
            <a:spLocks noGrp="1"/>
          </p:cNvSpPr>
          <p:nvPr>
            <p:ph type="subTitle" idx="1" hasCustomPrompt="1"/>
          </p:nvPr>
        </p:nvSpPr>
        <p:spPr>
          <a:xfrm>
            <a:off x="457200" y="3240880"/>
            <a:ext cx="8229600" cy="569120"/>
          </a:xfrm>
          <a:prstGeom prst="rect">
            <a:avLst/>
          </a:prstGeom>
        </p:spPr>
        <p:txBody>
          <a:bodyPr lIns="90000" tIns="0" rIns="90000" bIns="0" anchor="ctr" anchorCtr="0"/>
          <a:lstStyle>
            <a:lvl1pPr marL="0" indent="0" algn="r">
              <a:buNone/>
              <a:defRPr sz="2800">
                <a:solidFill>
                  <a:srgbClr val="FAF8C8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 smtClean="0"/>
              <a:t>Presentation Subtitle</a:t>
            </a:r>
            <a:endParaRPr 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667000" y="4114800"/>
            <a:ext cx="6248400" cy="0"/>
          </a:xfrm>
          <a:prstGeom prst="line">
            <a:avLst/>
          </a:prstGeom>
          <a:ln w="38100" cap="rnd">
            <a:solidFill>
              <a:schemeClr val="accent5">
                <a:lumMod val="20000"/>
                <a:lumOff val="80000"/>
                <a:alpha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444500" y="4572000"/>
            <a:ext cx="3352800" cy="533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dirty="0" smtClean="0">
                <a:solidFill>
                  <a:srgbClr val="DEFF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5833646"/>
            <a:ext cx="335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marL="319088" lvl="0" indent="-31908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800" b="1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Company Name</a:t>
            </a:r>
            <a:endParaRPr lang="en-US" sz="1800" b="1" dirty="0">
              <a:solidFill>
                <a:srgbClr val="0EFE5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6138446"/>
            <a:ext cx="3352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algn="l"/>
            <a:r>
              <a:rPr lang="en-US" sz="1600" b="1" dirty="0" smtClean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Company Web Site</a:t>
            </a:r>
            <a:endParaRPr lang="en-US" sz="1600" b="1" dirty="0">
              <a:solidFill>
                <a:schemeClr val="tx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5029200"/>
            <a:ext cx="3352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9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5405735"/>
            <a:ext cx="3352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smtClean="0"/>
              <a:t>Web Site</a:t>
            </a:r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267200" y="4572000"/>
            <a:ext cx="4419600" cy="1905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21537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76200"/>
            <a:ext cx="7086600" cy="8382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lnSpc>
                <a:spcPts val="4000"/>
              </a:lnSpc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Slide Title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>
          <a:xfrm>
            <a:off x="228600" y="990600"/>
            <a:ext cx="8686800" cy="579646"/>
          </a:xfrm>
          <a:prstGeom prst="rect">
            <a:avLst/>
          </a:prstGeom>
        </p:spPr>
        <p:txBody>
          <a:bodyPr>
            <a:spAutoFit/>
          </a:bodyPr>
          <a:lstStyle>
            <a:lvl1pPr marL="319088" marR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 sz="3000" baseline="0"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  <a:lvl2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defRPr sz="3000">
                <a:solidFill>
                  <a:schemeClr val="tx1">
                    <a:lumMod val="40000"/>
                    <a:lumOff val="60000"/>
                  </a:schemeClr>
                </a:solidFill>
              </a:defRPr>
            </a:lvl2pPr>
            <a:lvl3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defRPr sz="2800">
                <a:solidFill>
                  <a:schemeClr val="tx1">
                    <a:lumMod val="40000"/>
                    <a:lumOff val="60000"/>
                  </a:schemeClr>
                </a:solidFill>
              </a:defRPr>
            </a:lvl3pPr>
            <a:lvl4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defRPr sz="2600">
                <a:solidFill>
                  <a:schemeClr val="tx1">
                    <a:lumMod val="40000"/>
                    <a:lumOff val="60000"/>
                  </a:schemeClr>
                </a:solidFill>
              </a:defRPr>
            </a:lvl4pPr>
            <a:lvl5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defRPr sz="2400">
                <a:solidFill>
                  <a:schemeClr val="tx1">
                    <a:lumMod val="40000"/>
                    <a:lumOff val="60000"/>
                  </a:schemeClr>
                </a:solidFill>
              </a:defRPr>
            </a:lvl5pPr>
          </a:lstStyle>
          <a:p>
            <a:pPr marL="319088" marR="0" lvl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CFF66">
                    <a:lumMod val="20000"/>
                    <a:lumOff val="8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First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33400" y="1752600"/>
            <a:ext cx="8077200" cy="470898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>
              <a:spcBef>
                <a:spcPts val="0"/>
              </a:spcBef>
              <a:buNone/>
              <a:defRPr lang="en-US" sz="2000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defRPr>
            </a:lvl1pPr>
          </a:lstStyle>
          <a:p>
            <a:pPr lvl="0"/>
            <a:r>
              <a:rPr lang="en-US" noProof="1" smtClean="0"/>
              <a:t>Enter source code here</a:t>
            </a:r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8610600" y="6553200"/>
            <a:ext cx="457200" cy="228600"/>
          </a:xfrm>
          <a:prstGeom prst="rect">
            <a:avLst/>
          </a:prstGeom>
        </p:spPr>
        <p:txBody>
          <a:bodyPr anchor="ctr" anchorCtr="0"/>
          <a:lstStyle>
            <a:lvl1pPr algn="r">
              <a:defRPr sz="1100"/>
            </a:lvl1pPr>
          </a:lstStyle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16855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uestion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/>
          <p:cNvGrpSpPr/>
          <p:nvPr userDrawn="1"/>
        </p:nvGrpSpPr>
        <p:grpSpPr>
          <a:xfrm>
            <a:off x="130434" y="6373882"/>
            <a:ext cx="1816798" cy="331718"/>
            <a:chOff x="1236228" y="1523999"/>
            <a:chExt cx="4351212" cy="3261410"/>
          </a:xfrm>
          <a:noFill/>
        </p:grpSpPr>
        <p:sp>
          <p:nvSpPr>
            <p:cNvPr id="31" name="TextBox 30">
              <a:hlinkClick r:id="rId2" tooltip="Форум за програмиране и уеб дизайн - дискусии, съвети, въпроси и отговори @ Софтуерна академия на Телерик"/>
            </p:cNvPr>
            <p:cNvSpPr txBox="1"/>
            <p:nvPr userDrawn="1"/>
          </p:nvSpPr>
          <p:spPr>
            <a:xfrm flipH="1">
              <a:off x="3394420" y="1733044"/>
              <a:ext cx="1528760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форум програмиране, форум уеб дизайн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2" name="TextBox 31">
              <a:hlinkClick r:id="rId3" tooltip="Курсове и уроци по програмиране, уеб дизайн, разработка на софтуер и информационни технологии - лекции, видео уроци, обучения - безплатно"/>
            </p:cNvPr>
            <p:cNvSpPr txBox="1"/>
            <p:nvPr userDrawn="1"/>
          </p:nvSpPr>
          <p:spPr>
            <a:xfrm flipH="1">
              <a:off x="1350512" y="1528531"/>
              <a:ext cx="2008656" cy="114988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курсове и уроци по програмиране, уеб дизайн – безплатно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33" name="TextBox 32">
              <a:hlinkClick r:id="rId4" tooltip="Програмиране за деца - безплатно в Телерик кидс академия"/>
            </p:cNvPr>
            <p:cNvSpPr txBox="1"/>
            <p:nvPr userDrawn="1"/>
          </p:nvSpPr>
          <p:spPr>
            <a:xfrm flipH="1">
              <a:off x="1538277" y="2175145"/>
              <a:ext cx="1816697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програмиране за деца – безплатни курсове и уроци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34" name="TextBox 33">
              <a:hlinkClick r:id="rId5" tooltip="Безплатен SEO курс - оптимизация за търсачки, уроци по SEO"/>
            </p:cNvPr>
            <p:cNvSpPr txBox="1"/>
            <p:nvPr userDrawn="1"/>
          </p:nvSpPr>
          <p:spPr>
            <a:xfrm flipH="1">
              <a:off x="1660733" y="2421354"/>
              <a:ext cx="1697683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 algn="l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безплатен SEO курс - оптимизация за търсачки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5" name="TextBox 34">
              <a:hlinkClick r:id="rId6" tooltip="Безплатен курс &quot;Уеб дизайн с HTML, CSS и JavaScript&quot; - уроци по правене на уеб сайтове, HTML, CSS, Photoshop, JavaScript и CMS системи"/>
            </p:cNvPr>
            <p:cNvSpPr txBox="1"/>
            <p:nvPr userDrawn="1"/>
          </p:nvSpPr>
          <p:spPr>
            <a:xfrm flipH="1">
              <a:off x="1448482" y="2878556"/>
              <a:ext cx="1908837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уроци по уеб дизайн, HTML, CSS, JavaScript, Photoshop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6" name="TextBox 35">
              <a:hlinkClick r:id="rId7" tooltip="Училищна софтуерна академия - безплатни уроци по програмиране и уеб дизайн"/>
            </p:cNvPr>
            <p:cNvSpPr txBox="1"/>
            <p:nvPr userDrawn="1"/>
          </p:nvSpPr>
          <p:spPr>
            <a:xfrm flipH="1">
              <a:off x="1636239" y="1946534"/>
              <a:ext cx="1747592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l"/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уроци по програмиране и уеб дизайн за ученици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37" name="TextBox 36">
              <a:hlinkClick r:id="rId8" tooltip="Безплатен курс &quot;Програмиране с ASP.NET MVC&quot; - уеб технологии, бази данни, C#, .NET, ASP.NET MVC"/>
            </p:cNvPr>
            <p:cNvSpPr txBox="1"/>
            <p:nvPr userDrawn="1"/>
          </p:nvSpPr>
          <p:spPr>
            <a:xfrm flipH="1">
              <a:off x="3402824" y="2230065"/>
              <a:ext cx="1939551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ASP.NET MVC курс – HTML, SQL, C#, .NET, ASP.NET MVC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8" name="TextBox 37">
              <a:hlinkClick r:id="rId9" tooltip="Безплатен курс &quot;Разработка на софтуер в Cloud среда&quot; - AppEngine, AWS, Azure"/>
            </p:cNvPr>
            <p:cNvSpPr txBox="1"/>
            <p:nvPr userDrawn="1"/>
          </p:nvSpPr>
          <p:spPr>
            <a:xfrm flipH="1">
              <a:off x="1440310" y="3574997"/>
              <a:ext cx="1881966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безплатен курс "Разработка на софтуер в cloud среда"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39" name="TextBox 38">
              <a:hlinkClick r:id="rId10" tooltip="BG Coder - онлайн състезателна система - тренировки за състезания по програмиране - online judge"/>
            </p:cNvPr>
            <p:cNvSpPr txBox="1"/>
            <p:nvPr userDrawn="1"/>
          </p:nvSpPr>
          <p:spPr>
            <a:xfrm flipH="1">
              <a:off x="3389110" y="1523999"/>
              <a:ext cx="1874287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BG Coder - онлайн състезателна система - online judge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0" name="TextBox 39">
              <a:hlinkClick r:id="rId11" tooltip="Светлин Наков - курсове и уроци по програмиране, уеб дизайн, книги, обучения - безплатно"/>
            </p:cNvPr>
            <p:cNvSpPr txBox="1"/>
            <p:nvPr userDrawn="1"/>
          </p:nvSpPr>
          <p:spPr>
            <a:xfrm flipH="1">
              <a:off x="1236228" y="2649965"/>
              <a:ext cx="2123831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курсове и уроци по програмиране, книги – безплатно от Наков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1" name="TextBox 40">
              <a:hlinkClick r:id="rId12" tooltip="Безплатен курс &quot;Качествен програмен код&quot;"/>
            </p:cNvPr>
            <p:cNvSpPr txBox="1"/>
            <p:nvPr userDrawn="1"/>
          </p:nvSpPr>
          <p:spPr>
            <a:xfrm flipH="1">
              <a:off x="1766855" y="3335748"/>
              <a:ext cx="1594026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безплатен курс "Качествен програмен код"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42" name="TextBox 41">
              <a:hlinkClick r:id="rId13" tooltip="Алго академия - Академия по алгоритмично програмиране - безплатни уроци по алгоритми и структури от данни, състезателно програмиране и състезания"/>
            </p:cNvPr>
            <p:cNvSpPr txBox="1"/>
            <p:nvPr userDrawn="1"/>
          </p:nvSpPr>
          <p:spPr>
            <a:xfrm flipH="1">
              <a:off x="3407676" y="2461282"/>
              <a:ext cx="1977943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алго академия – състезателно програмиране, състезания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3" name="TextBox 42">
              <a:hlinkClick r:id="rId14" tooltip="Безплатен ASP.NET курс - уеб програмиране, бази данни, C#, .NET, ASP.NET"/>
            </p:cNvPr>
            <p:cNvSpPr txBox="1"/>
            <p:nvPr userDrawn="1"/>
          </p:nvSpPr>
          <p:spPr>
            <a:xfrm flipH="1">
              <a:off x="3406019" y="1985429"/>
              <a:ext cx="2181421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ASP.NET курс - уеб програмиране, бази данни, C#, .NET, ASP.NET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4" name="TextBox 43">
              <a:hlinkClick r:id="rId15" tooltip="Софтуерна академия на Телерик - безплатни курсове и уроци по програмиране"/>
            </p:cNvPr>
            <p:cNvSpPr txBox="1"/>
            <p:nvPr userDrawn="1"/>
          </p:nvSpPr>
          <p:spPr>
            <a:xfrm flipH="1">
              <a:off x="1504800" y="1717933"/>
              <a:ext cx="1901159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200"/>
              </a:lvl1pPr>
            </a:lstStyle>
            <a:p>
              <a:pPr lvl="0" algn="l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курсове и уроци по </a:t>
              </a:r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програмиране – Телерик академия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45" name="TextBox 44">
              <a:hlinkClick r:id="rId16" tooltip="Безплатен курс &quot;Разработка на мобилни приложения&quot; - iPhone, Android, Windows Phone, PhoneGap, HTML5, jQuery, AJAX"/>
            </p:cNvPr>
            <p:cNvSpPr txBox="1"/>
            <p:nvPr userDrawn="1"/>
          </p:nvSpPr>
          <p:spPr>
            <a:xfrm flipH="1">
              <a:off x="3404043" y="2718405"/>
              <a:ext cx="2058568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курс мобилни приложения с iPhone, Android, WP7, PhoneGap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6" name="TextBox 45">
              <a:hlinkClick r:id="rId17" tooltip="Free C# Programming Book by Svetlin Nakov - безплатна C# книга от Светлин Наков, книга C#, книга Java, безплатна книга"/>
            </p:cNvPr>
            <p:cNvSpPr txBox="1"/>
            <p:nvPr userDrawn="1"/>
          </p:nvSpPr>
          <p:spPr>
            <a:xfrm flipH="1">
              <a:off x="1440317" y="3117785"/>
              <a:ext cx="1901159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free C# book, безплатна книга C#, книга Java, книга C#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47" name="TextBox 46">
              <a:hlinkClick r:id="rId18" tooltip="Дончо Минков - сайт за програмиране"/>
            </p:cNvPr>
            <p:cNvSpPr txBox="1"/>
            <p:nvPr userDrawn="1"/>
          </p:nvSpPr>
          <p:spPr>
            <a:xfrm flipH="1">
              <a:off x="3401370" y="2963513"/>
              <a:ext cx="1475012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600">
                  <a:ln w="0">
                    <a:solidFill>
                      <a:schemeClr val="tx1"/>
                    </a:solidFill>
                  </a:ln>
                  <a:effectLst/>
                </a:defRPr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</a:rPr>
                <a:t>Дончо Минков - сайт за програмиране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</a:endParaRPr>
            </a:p>
          </p:txBody>
        </p:sp>
        <p:sp>
          <p:nvSpPr>
            <p:cNvPr id="48" name="TextBox 47">
              <a:hlinkClick r:id="rId19" tooltip="Николай Костов - блог за програмиране"/>
            </p:cNvPr>
            <p:cNvSpPr txBox="1"/>
            <p:nvPr userDrawn="1"/>
          </p:nvSpPr>
          <p:spPr>
            <a:xfrm flipH="1">
              <a:off x="3401423" y="3217864"/>
              <a:ext cx="1513403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l"/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Николай Костов - блог за програмиране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49" name="TextBox 48">
              <a:hlinkClick r:id="rId20" tooltip="безплатен C# курс в софтуерната академия на Наков"/>
            </p:cNvPr>
            <p:cNvSpPr txBox="1"/>
            <p:nvPr userDrawn="1"/>
          </p:nvSpPr>
          <p:spPr>
            <a:xfrm flipH="1">
              <a:off x="3398079" y="3548402"/>
              <a:ext cx="1359837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600">
                  <a:ln w="0">
                    <a:solidFill>
                      <a:schemeClr val="tx1"/>
                    </a:solidFill>
                  </a:ln>
                  <a:effectLst/>
                </a:defRPr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</a:rPr>
                <a:t>C# курс, програмиране, безплатно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</a:endParaRPr>
            </a:p>
          </p:txBody>
        </p:sp>
      </p:grp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152400"/>
            <a:ext cx="7086600" cy="8382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r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lang="en-US" sz="4000" b="1" kern="1200" baseline="0" dirty="0">
                <a:ln w="500"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9" name="TextBox 8">
            <a:hlinkClick r:id="rId2" tooltip="Форум за програмиране и уеб дизайн - дискусии, съвети, въпроси и отговори @ Софтуерна академия на Телерик"/>
          </p:cNvPr>
          <p:cNvSpPr txBox="1"/>
          <p:nvPr userDrawn="1"/>
        </p:nvSpPr>
        <p:spPr>
          <a:xfrm rot="12041701" flipH="1">
            <a:off x="7471619" y="3840481"/>
            <a:ext cx="890352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9600" b="1" dirty="0" smtClean="0">
                <a:solidFill>
                  <a:schemeClr val="tx1">
                    <a:lumMod val="7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9600" b="1" dirty="0">
              <a:solidFill>
                <a:schemeClr val="tx1">
                  <a:lumMod val="75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1" name="TextBox 10">
            <a:hlinkClick r:id="rId4" tooltip="Програмиране за деца - безплатно в Телерик кидс академия"/>
          </p:cNvPr>
          <p:cNvSpPr txBox="1"/>
          <p:nvPr userDrawn="1"/>
        </p:nvSpPr>
        <p:spPr>
          <a:xfrm rot="9535351" flipH="1">
            <a:off x="923386" y="1861198"/>
            <a:ext cx="673363" cy="144655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isometricOffAxis1Righ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8800" dirty="0" smtClean="0"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8800" dirty="0">
              <a:solidFill>
                <a:schemeClr val="accent5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2" name="TextBox 11">
            <a:hlinkClick r:id="rId5" tooltip="Безплатен SEO курс - оптимизация за търсачки, уроци по SEO"/>
          </p:cNvPr>
          <p:cNvSpPr txBox="1"/>
          <p:nvPr userDrawn="1"/>
        </p:nvSpPr>
        <p:spPr>
          <a:xfrm rot="16938170" flipH="1">
            <a:off x="4905823" y="966542"/>
            <a:ext cx="859648" cy="199289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11500" b="1" dirty="0" smtClean="0">
                <a:solidFill>
                  <a:srgbClr val="FF831D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1500" b="1" dirty="0">
              <a:solidFill>
                <a:srgbClr val="FF831D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3" name="TextBox 12">
            <a:hlinkClick r:id="rId6" tooltip="Безплатен курс &quot;Уеб дизайн с HTML, CSS и JavaScript&quot; - уроци по правене на уеб сайтове, HTML, CSS, Photoshop, JavaScript и CMS системи"/>
          </p:cNvPr>
          <p:cNvSpPr txBox="1"/>
          <p:nvPr userDrawn="1"/>
        </p:nvSpPr>
        <p:spPr>
          <a:xfrm rot="19836951" flipH="1">
            <a:off x="7379010" y="1495154"/>
            <a:ext cx="949687" cy="206210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r>
              <a:rPr lang="en-US" sz="12800" b="1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innerShdw blurRad="63500" dist="50800" dir="8100000">
                    <a:prstClr val="black">
                      <a:alpha val="50000"/>
                    </a:prstClr>
                  </a:innerShdw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2800" b="1" dirty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innerShdw blurRad="63500" dist="50800" dir="8100000">
                  <a:prstClr val="black">
                    <a:alpha val="50000"/>
                  </a:prstClr>
                </a:innerShdw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4" name="TextBox 13">
            <a:hlinkClick r:id="rId7" tooltip="Училищна софтуерна академия - безплатни уроци по програмиране и уеб дизайн"/>
          </p:cNvPr>
          <p:cNvSpPr txBox="1"/>
          <p:nvPr userDrawn="1"/>
        </p:nvSpPr>
        <p:spPr>
          <a:xfrm rot="2233443" flipH="1">
            <a:off x="2139218" y="940065"/>
            <a:ext cx="445351" cy="95410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HeroicExtremeLeftFacing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5600" dirty="0" smtClean="0">
                <a:solidFill>
                  <a:schemeClr val="tx2">
                    <a:lumMod val="7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5600" dirty="0">
              <a:solidFill>
                <a:schemeClr val="tx2">
                  <a:lumMod val="75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5" name="TextBox 14">
            <a:hlinkClick r:id="rId8" tooltip="Безплатен курс &quot;Програмиране с ASP.NET MVC&quot; - уеб технологии, бази данни, C#, .NET, ASP.NET MVC"/>
          </p:cNvPr>
          <p:cNvSpPr txBox="1"/>
          <p:nvPr userDrawn="1"/>
        </p:nvSpPr>
        <p:spPr>
          <a:xfrm rot="8530737" flipH="1">
            <a:off x="4757100" y="4722613"/>
            <a:ext cx="643173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9600" dirty="0" smtClean="0">
                <a:solidFill>
                  <a:srgbClr val="FF4A37"/>
                </a:solidFill>
                <a:effectLst>
                  <a:reflection blurRad="6350" stA="60000" endA="900" endPos="60000" dist="29997" dir="5400000" sy="-100000" algn="bl" rotWithShape="0"/>
                </a:effectLst>
              </a:rPr>
              <a:t>?</a:t>
            </a:r>
            <a:endParaRPr lang="en-US" sz="9600" dirty="0">
              <a:solidFill>
                <a:srgbClr val="FF4A37"/>
              </a:solidFill>
              <a:effectLst>
                <a:reflection blurRad="6350" stA="60000" endA="900" endPos="60000" dist="29997" dir="5400000" sy="-100000" algn="bl" rotWithShape="0"/>
              </a:effectLst>
            </a:endParaRPr>
          </a:p>
        </p:txBody>
      </p:sp>
      <p:sp>
        <p:nvSpPr>
          <p:cNvPr id="16" name="TextBox 15">
            <a:hlinkClick r:id="rId9" tooltip="Безплатен курс &quot;Разработка на софтуер в Cloud среда&quot; - AppEngine, AWS, Azure"/>
          </p:cNvPr>
          <p:cNvSpPr txBox="1"/>
          <p:nvPr userDrawn="1"/>
        </p:nvSpPr>
        <p:spPr>
          <a:xfrm rot="12627025" flipH="1">
            <a:off x="2910497" y="4405707"/>
            <a:ext cx="386488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600" dirty="0" smtClean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600" dirty="0">
              <a:solidFill>
                <a:schemeClr val="tx2">
                  <a:lumMod val="40000"/>
                  <a:lumOff val="6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7" name="TextBox 16">
            <a:hlinkClick r:id="rId10" tooltip="BG Coder - онлайн състезателна система - тренировки за състезания по програмиране - online judge"/>
          </p:cNvPr>
          <p:cNvSpPr txBox="1"/>
          <p:nvPr userDrawn="1"/>
        </p:nvSpPr>
        <p:spPr>
          <a:xfrm rot="1186146" flipH="1">
            <a:off x="6185957" y="4125718"/>
            <a:ext cx="499379" cy="110799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69850" prst="divot"/>
            </a:sp3d>
          </a:bodyPr>
          <a:lstStyle/>
          <a:p>
            <a:r>
              <a:rPr lang="en-US" sz="6600" dirty="0" smtClean="0">
                <a:solidFill>
                  <a:srgbClr val="9966FF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6600" dirty="0">
              <a:solidFill>
                <a:srgbClr val="9966FF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8" name="TextBox 17">
            <a:hlinkClick r:id="rId11" tooltip="Светлин Наков - курсове и уроци по програмиране, уеб дизайн, книги, обучения - безплатно"/>
          </p:cNvPr>
          <p:cNvSpPr txBox="1"/>
          <p:nvPr userDrawn="1"/>
        </p:nvSpPr>
        <p:spPr>
          <a:xfrm rot="19460650" flipH="1">
            <a:off x="3150206" y="1979501"/>
            <a:ext cx="489197" cy="769441"/>
          </a:xfrm>
          <a:prstGeom prst="rect">
            <a:avLst/>
          </a:prstGeom>
          <a:noFill/>
        </p:spPr>
        <p:txBody>
          <a:bodyPr wrap="square" rtlCol="0">
            <a:prstTxWarp prst="textInflate">
              <a:avLst/>
            </a:prstTxWarp>
            <a:spAutoFit/>
            <a:scene3d>
              <a:camera prst="perspectiveRelaxedModerately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400" dirty="0" smtClean="0">
                <a:solidFill>
                  <a:srgbClr val="FF6699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4400" dirty="0">
              <a:solidFill>
                <a:srgbClr val="FF6699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9" name="TextBox 18">
            <a:hlinkClick r:id="rId12" tooltip="Безплатен курс &quot;Качествен програмен код&quot;"/>
          </p:cNvPr>
          <p:cNvSpPr txBox="1"/>
          <p:nvPr userDrawn="1"/>
        </p:nvSpPr>
        <p:spPr>
          <a:xfrm rot="18277140" flipH="1">
            <a:off x="405234" y="3272336"/>
            <a:ext cx="413607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600" dirty="0" smtClean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600" dirty="0">
              <a:solidFill>
                <a:schemeClr val="tx2">
                  <a:lumMod val="40000"/>
                  <a:lumOff val="6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0" name="TextBox 19">
            <a:hlinkClick r:id="rId13" tooltip="Алго академия - Академия по алгоритмично програмиране - безплатни уроци по алгоритми и структури от данни, състезателно програмиране и състезания"/>
          </p:cNvPr>
          <p:cNvSpPr txBox="1"/>
          <p:nvPr userDrawn="1"/>
        </p:nvSpPr>
        <p:spPr>
          <a:xfrm rot="18695734" flipH="1">
            <a:off x="3127407" y="5396299"/>
            <a:ext cx="5481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?</a:t>
            </a:r>
            <a:endParaRPr lang="en-US" sz="6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21" name="TextBox 20">
            <a:hlinkClick r:id="rId14" tooltip="Безплатен ASP.NET курс - уеб програмиране, бази данни, C#, .NET, ASP.NET"/>
          </p:cNvPr>
          <p:cNvSpPr txBox="1"/>
          <p:nvPr userDrawn="1"/>
        </p:nvSpPr>
        <p:spPr>
          <a:xfrm rot="10134629" flipH="1">
            <a:off x="6730680" y="5522529"/>
            <a:ext cx="444390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000" dirty="0" smtClean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4000" dirty="0">
              <a:solidFill>
                <a:schemeClr val="accent4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2" name="TextBox 21">
            <a:hlinkClick r:id="rId15" tooltip="Софтуерна академия на Телерик - безплатни курсове и уроци по програмиране"/>
          </p:cNvPr>
          <p:cNvSpPr txBox="1"/>
          <p:nvPr userDrawn="1"/>
        </p:nvSpPr>
        <p:spPr>
          <a:xfrm rot="12126217" flipH="1">
            <a:off x="559977" y="930479"/>
            <a:ext cx="387894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r>
              <a:rPr lang="en-US" sz="4000" b="1" spc="150" dirty="0" smtClean="0">
                <a:ln w="11430"/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?</a:t>
            </a:r>
            <a:endParaRPr lang="en-US" sz="4000" b="1" spc="150" dirty="0">
              <a:ln w="11430"/>
              <a:solidFill>
                <a:schemeClr val="accent4">
                  <a:lumMod val="60000"/>
                  <a:lumOff val="4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sp>
        <p:nvSpPr>
          <p:cNvPr id="23" name="TextBox 22">
            <a:hlinkClick r:id="rId16" tooltip="Безплатен курс &quot;Разработка на мобилни приложения&quot; - iPhone, Android, Windows Phone, PhoneGap, HTML5, jQuery, AJAX"/>
          </p:cNvPr>
          <p:cNvSpPr txBox="1"/>
          <p:nvPr userDrawn="1"/>
        </p:nvSpPr>
        <p:spPr>
          <a:xfrm rot="20840689" flipH="1">
            <a:off x="8186733" y="5517701"/>
            <a:ext cx="3574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ln w="19050">
                  <a:solidFill>
                    <a:schemeClr val="accent4">
                      <a:lumMod val="75000"/>
                      <a:alpha val="50000"/>
                    </a:schemeClr>
                  </a:solidFill>
                  <a:prstDash val="solid"/>
                  <a:miter lim="800000"/>
                </a:ln>
                <a:solidFill>
                  <a:schemeClr val="accent4">
                    <a:lumMod val="20000"/>
                    <a:lumOff val="80000"/>
                    <a:alpha val="25000"/>
                  </a:schemeClr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?</a:t>
            </a:r>
            <a:endParaRPr lang="en-US" sz="4000" b="1" dirty="0">
              <a:ln w="19050">
                <a:solidFill>
                  <a:schemeClr val="accent4">
                    <a:lumMod val="75000"/>
                    <a:alpha val="50000"/>
                  </a:schemeClr>
                </a:solidFill>
                <a:prstDash val="solid"/>
                <a:miter lim="800000"/>
              </a:ln>
              <a:solidFill>
                <a:schemeClr val="accent4">
                  <a:lumMod val="20000"/>
                  <a:lumOff val="80000"/>
                  <a:alpha val="25000"/>
                </a:schemeClr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24" name="TextBox 23">
            <a:hlinkClick r:id="rId17" tooltip="Free C# Programming Book by Svetlin Nakov - безплатна C# книга от Светлин Наков, книга C#, книга Java, безплатна книга"/>
          </p:cNvPr>
          <p:cNvSpPr txBox="1"/>
          <p:nvPr userDrawn="1"/>
        </p:nvSpPr>
        <p:spPr>
          <a:xfrm rot="15426793" flipH="1">
            <a:off x="1145826" y="4072253"/>
            <a:ext cx="369652" cy="76944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400" dirty="0" smtClean="0">
                <a:ln>
                  <a:solidFill>
                    <a:schemeClr val="accent2">
                      <a:lumMod val="40000"/>
                      <a:lumOff val="60000"/>
                    </a:schemeClr>
                  </a:solidFill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4400" dirty="0">
              <a:ln>
                <a:solidFill>
                  <a:schemeClr val="accent2">
                    <a:lumMod val="40000"/>
                    <a:lumOff val="60000"/>
                  </a:schemeClr>
                </a:solidFill>
              </a:ln>
              <a:solidFill>
                <a:schemeClr val="accent6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5" name="TextBox 24">
            <a:hlinkClick r:id="rId18" tooltip="Дончо Минков - сайт за програмиране"/>
          </p:cNvPr>
          <p:cNvSpPr txBox="1"/>
          <p:nvPr userDrawn="1"/>
        </p:nvSpPr>
        <p:spPr>
          <a:xfrm rot="11071760" flipH="1">
            <a:off x="6518175" y="1140358"/>
            <a:ext cx="345408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2800" dirty="0" smtClean="0">
                <a:ln>
                  <a:solidFill>
                    <a:schemeClr val="tx1">
                      <a:lumMod val="75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2800" dirty="0">
              <a:ln>
                <a:solidFill>
                  <a:schemeClr val="tx1">
                    <a:lumMod val="75000"/>
                  </a:schemeClr>
                </a:solidFill>
              </a:ln>
              <a:solidFill>
                <a:schemeClr val="accent4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6" name="TextBox 25">
            <a:hlinkClick r:id="rId19" tooltip="Николай Костов - блог за програмиране"/>
          </p:cNvPr>
          <p:cNvSpPr txBox="1"/>
          <p:nvPr userDrawn="1"/>
        </p:nvSpPr>
        <p:spPr>
          <a:xfrm rot="300526" flipH="1">
            <a:off x="3902297" y="1278821"/>
            <a:ext cx="345408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2800" b="1" dirty="0" smtClean="0">
                <a:ln w="31550" cmpd="sng">
                  <a:solidFill>
                    <a:schemeClr val="tx2">
                      <a:lumMod val="20000"/>
                      <a:lumOff val="80000"/>
                    </a:schemeClr>
                  </a:solidFill>
                  <a:prstDash val="solid"/>
                </a:ln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</a:rPr>
              <a:t>?</a:t>
            </a:r>
            <a:endParaRPr lang="en-US" sz="2800" dirty="0">
              <a:ln w="31550" cmpd="sng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</a:ln>
              <a:solidFill>
                <a:schemeClr val="tx1">
                  <a:lumMod val="20000"/>
                  <a:lumOff val="8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7" name="TextBox 26">
            <a:hlinkClick r:id="rId20" tooltip="C# курс - програмиране, уроци, видео, лекции от Наков"/>
          </p:cNvPr>
          <p:cNvSpPr txBox="1"/>
          <p:nvPr userDrawn="1"/>
        </p:nvSpPr>
        <p:spPr>
          <a:xfrm rot="2086872" flipH="1">
            <a:off x="8330354" y="1359227"/>
            <a:ext cx="444390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200" dirty="0" smtClean="0">
                <a:ln>
                  <a:solidFill>
                    <a:schemeClr val="accent1">
                      <a:lumMod val="40000"/>
                      <a:lumOff val="60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200" dirty="0"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  <a:solidFill>
                <a:schemeClr val="accent4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8" name="Rectangle 27"/>
          <p:cNvSpPr/>
          <p:nvPr userDrawn="1"/>
        </p:nvSpPr>
        <p:spPr>
          <a:xfrm>
            <a:off x="1828800" y="2903716"/>
            <a:ext cx="5486400" cy="1261884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7600" b="1" spc="150" noProof="0" dirty="0" smtClean="0">
                <a:ln w="11430"/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rPr>
              <a:t>Questions?</a:t>
            </a:r>
            <a:endParaRPr lang="en-US" sz="76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6807131" y="6400800"/>
            <a:ext cx="2218556" cy="369332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r">
              <a:buNone/>
              <a:defRPr sz="1800"/>
            </a:lvl1pPr>
          </a:lstStyle>
          <a:p>
            <a:pPr lvl="0"/>
            <a:r>
              <a:rPr lang="en-US" dirty="0" smtClean="0"/>
              <a:t>Course web site URL</a:t>
            </a:r>
            <a:endParaRPr lang="en-US" dirty="0"/>
          </a:p>
        </p:txBody>
      </p:sp>
      <p:sp>
        <p:nvSpPr>
          <p:cNvPr id="10" name="TextBox 9">
            <a:hlinkClick r:id="rId3" tooltip="Курсове и уроци по програмиране, уеб дизайн, разработка на софтуер и информационни технологии - лекции, видео уроци, обучения - безплатно"/>
          </p:cNvPr>
          <p:cNvSpPr txBox="1"/>
          <p:nvPr userDrawn="1"/>
        </p:nvSpPr>
        <p:spPr>
          <a:xfrm rot="2456848" flipH="1">
            <a:off x="968763" y="4970087"/>
            <a:ext cx="859648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>
              <a:lnSpc>
                <a:spcPct val="80000"/>
              </a:lnSpc>
            </a:pPr>
            <a:r>
              <a:rPr lang="en-US" sz="12000" b="1" dirty="0" smtClean="0">
                <a:solidFill>
                  <a:srgbClr val="FFBF8B"/>
                </a:solidFill>
                <a:effectLst>
                  <a:reflection blurRad="6350" stA="55000" endA="300" endPos="45500" dir="5400000" sy="-100000" algn="bl" rotWithShape="0"/>
                </a:effectLst>
                <a:latin typeface="Cambria" pitchFamily="18" charset="0"/>
              </a:rPr>
              <a:t>?</a:t>
            </a:r>
            <a:endParaRPr lang="en-US" sz="12000" b="1" dirty="0">
              <a:solidFill>
                <a:srgbClr val="FFBF8B"/>
              </a:solidFill>
              <a:effectLst>
                <a:reflection blurRad="6350" stA="55000" endA="300" endPos="45500" dir="5400000" sy="-100000" algn="bl" rotWithShape="0"/>
              </a:effectLst>
              <a:latin typeface="Cambria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3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3"/>
          <p:cNvPicPr>
            <a:picLocks noChangeAspect="1" noChangeArrowheads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00"/>
            <a:ext cx="9144000" cy="5907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7650"/>
            <a:ext cx="9144000" cy="4833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2400" y="228600"/>
            <a:ext cx="1714500" cy="428625"/>
          </a:xfrm>
          <a:prstGeom prst="rect">
            <a:avLst/>
          </a:prstGeom>
          <a:noFill/>
          <a:effectLst>
            <a:outerShdw blurRad="127000" sx="101000" sy="101000" algn="ctr" rotWithShape="0">
              <a:schemeClr val="tx1">
                <a:lumMod val="20000"/>
                <a:lumOff val="80000"/>
                <a:alpha val="75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3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 userDrawn="1"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63500"/>
            <a:ext cx="9144000" cy="5907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 userDrawn="1"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247650"/>
            <a:ext cx="9144000" cy="4833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52400" y="228600"/>
            <a:ext cx="1714500" cy="428625"/>
          </a:xfrm>
          <a:prstGeom prst="rect">
            <a:avLst/>
          </a:prstGeom>
          <a:noFill/>
          <a:effectLst>
            <a:outerShdw blurRad="127000" sx="101000" sy="101000" algn="ctr" rotWithShape="0">
              <a:schemeClr val="tx1">
                <a:lumMod val="20000"/>
                <a:lumOff val="80000"/>
                <a:alpha val="75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639389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04" r:id="rId7"/>
    <p:sldLayoutId id="2147483703" r:id="rId8"/>
  </p:sldLayoutIdLst>
  <p:timing>
    <p:tnLst>
      <p:par>
        <p:cTn id="1" dur="indefinite" restart="never" nodeType="tmRoot"/>
      </p:par>
    </p:tnLst>
  </p:timing>
  <p:hf hdr="0" ftr="0" dt="0"/>
  <p:txStyles>
    <p:titleStyle>
      <a:lvl1pPr algn="r" rtl="0" eaLnBrk="1" fontAlgn="base" hangingPunct="1">
        <a:lnSpc>
          <a:spcPts val="4400"/>
        </a:lnSpc>
        <a:spcBef>
          <a:spcPct val="0"/>
        </a:spcBef>
        <a:spcAft>
          <a:spcPct val="0"/>
        </a:spcAft>
        <a:defRPr sz="4400" b="1" kern="1200" baseline="0">
          <a:ln w="500">
            <a:noFill/>
          </a:ln>
          <a:solidFill>
            <a:schemeClr val="tx2"/>
          </a:solidFill>
          <a:effectLst>
            <a:outerShdw blurRad="38100" dist="38100" dir="2700000" algn="tl">
              <a:srgbClr val="000000">
                <a:alpha val="43137"/>
              </a:srgbClr>
            </a:outerShdw>
            <a:reflection blurRad="6350" stA="55000" endA="300" endPos="45500" dir="5400000" sy="-100000" algn="bl" rotWithShape="0"/>
          </a:effectLst>
          <a:latin typeface="+mj-lt"/>
          <a:ea typeface="+mj-ea"/>
          <a:cs typeface="+mj-cs"/>
        </a:defRPr>
      </a:lvl1pPr>
      <a:lvl2pPr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2pPr>
      <a:lvl3pPr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3pPr>
      <a:lvl4pPr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4pPr>
      <a:lvl5pPr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5pPr>
      <a:lvl6pPr marL="457200"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6pPr>
      <a:lvl7pPr marL="914400"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7pPr>
      <a:lvl8pPr marL="1371600"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8pPr>
      <a:lvl9pPr marL="1828800"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9pPr>
    </p:titleStyle>
    <p:bodyStyle>
      <a:lvl1pPr marL="319088" indent="-319088" algn="l" rtl="0" eaLnBrk="1" fontAlgn="base" hangingPunct="1">
        <a:spcBef>
          <a:spcPct val="20000"/>
        </a:spcBef>
        <a:spcAft>
          <a:spcPct val="0"/>
        </a:spcAft>
        <a:buClr>
          <a:schemeClr val="accent5">
            <a:lumMod val="40000"/>
            <a:lumOff val="60000"/>
          </a:schemeClr>
        </a:buClr>
        <a:buSzPct val="70000"/>
        <a:buFont typeface="Wingdings 2" pitchFamily="18" charset="2"/>
        <a:buChar char=""/>
        <a:defRPr sz="32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1pPr>
      <a:lvl2pPr marL="630238" indent="-273050" algn="l" rtl="0" eaLnBrk="1" fontAlgn="base" hangingPunct="1">
        <a:spcBef>
          <a:spcPct val="20000"/>
        </a:spcBef>
        <a:spcAft>
          <a:spcPct val="0"/>
        </a:spcAft>
        <a:buClr>
          <a:schemeClr val="accent2">
            <a:lumMod val="60000"/>
            <a:lumOff val="40000"/>
          </a:schemeClr>
        </a:buClr>
        <a:buFont typeface="Wingdings 2" pitchFamily="18" charset="2"/>
        <a:buChar char=""/>
        <a:defRPr sz="30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2pPr>
      <a:lvl3pPr marL="922338" indent="-273050" algn="l" rtl="0" eaLnBrk="1" fontAlgn="base" hangingPunct="1">
        <a:spcBef>
          <a:spcPct val="20000"/>
        </a:spcBef>
        <a:spcAft>
          <a:spcPct val="0"/>
        </a:spcAft>
        <a:buClr>
          <a:schemeClr val="tx1">
            <a:lumMod val="50000"/>
          </a:schemeClr>
        </a:buClr>
        <a:buFont typeface="Wingdings 2" pitchFamily="18" charset="2"/>
        <a:buChar char=""/>
        <a:defRPr sz="28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3pPr>
      <a:lvl4pPr marL="1187450" indent="-228600" algn="l" rtl="0" eaLnBrk="1" fontAlgn="base" hangingPunct="1">
        <a:spcBef>
          <a:spcPct val="20000"/>
        </a:spcBef>
        <a:spcAft>
          <a:spcPct val="0"/>
        </a:spcAft>
        <a:buClr>
          <a:srgbClr val="F8BD52"/>
        </a:buClr>
        <a:buFont typeface="Wingdings 2" pitchFamily="18" charset="2"/>
        <a:buChar char=""/>
        <a:defRPr sz="26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4pPr>
      <a:lvl5pPr marL="1425575" indent="-228600" algn="l" rtl="0" eaLnBrk="1" fontAlgn="base" hangingPunct="1">
        <a:spcBef>
          <a:spcPct val="20000"/>
        </a:spcBef>
        <a:spcAft>
          <a:spcPct val="0"/>
        </a:spcAft>
        <a:buClr>
          <a:srgbClr val="46A6BD"/>
        </a:buClr>
        <a:buFont typeface="Wingdings 2" pitchFamily="18" charset="2"/>
        <a:buChar char=""/>
        <a:defRPr sz="24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5pPr>
      <a:lvl6pPr marL="1673352" indent="-228600" algn="l" rtl="0" eaLnBrk="1" latinLnBrk="0" hangingPunct="1">
        <a:spcBef>
          <a:spcPct val="20000"/>
        </a:spcBef>
        <a:buClr>
          <a:schemeClr val="accent6"/>
        </a:buClr>
        <a:buFont typeface="Wingdings 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11096" indent="-228600" algn="l" rtl="0" eaLnBrk="1" latinLnBrk="0" hangingPunct="1">
        <a:spcBef>
          <a:spcPct val="20000"/>
        </a:spcBef>
        <a:buClr>
          <a:schemeClr val="tx2"/>
        </a:buClr>
        <a:buFont typeface="Wingdings 2"/>
        <a:buChar char="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21408" indent="-182880" algn="l" rtl="0" eaLnBrk="1" latinLnBrk="0" hangingPunct="1">
        <a:spcBef>
          <a:spcPct val="20000"/>
        </a:spcBef>
        <a:buClr>
          <a:schemeClr val="tx2"/>
        </a:buClr>
        <a:buFont typeface="Wingdings 2"/>
        <a:buChar char="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322576" indent="-182880" algn="l" rtl="0" eaLnBrk="1" latinLnBrk="0" hangingPunct="1">
        <a:spcBef>
          <a:spcPct val="20000"/>
        </a:spcBef>
        <a:buClr>
          <a:schemeClr val="tx2"/>
        </a:buClr>
        <a:buFont typeface="Wingdings 2"/>
        <a:buChar char="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hyperlink" Target="http://academy.telerik.com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inject.org/" TargetMode="External"/><Relationship Id="rId2" Type="http://schemas.openxmlformats.org/officeDocument/2006/relationships/hyperlink" Target="http://docs.structuremap.net/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hyperlink" Target="http://academy.telerik.com/" TargetMode="External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hyperlink" Target="http://facebook.com/TelerikAcademy" TargetMode="External"/><Relationship Id="rId3" Type="http://schemas.openxmlformats.org/officeDocument/2006/relationships/hyperlink" Target="http://academy.telerik.com/" TargetMode="External"/><Relationship Id="rId7" Type="http://schemas.openxmlformats.org/officeDocument/2006/relationships/image" Target="../media/image60.png"/><Relationship Id="rId2" Type="http://schemas.openxmlformats.org/officeDocument/2006/relationships/hyperlink" Target="http://csharpfundamentals.telerik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hyperlink" Target="http://forums.academy.telerik.com/" TargetMode="External"/><Relationship Id="rId10" Type="http://schemas.openxmlformats.org/officeDocument/2006/relationships/image" Target="../media/image62.png"/><Relationship Id="rId4" Type="http://schemas.openxmlformats.org/officeDocument/2006/relationships/hyperlink" Target="http://www.facebook.com/telerikacademy" TargetMode="External"/><Relationship Id="rId9" Type="http://schemas.openxmlformats.org/officeDocument/2006/relationships/image" Target="../media/image6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" y="1524000"/>
            <a:ext cx="8534400" cy="1524000"/>
          </a:xfrm>
        </p:spPr>
        <p:txBody>
          <a:bodyPr/>
          <a:lstStyle/>
          <a:p>
            <a:r>
              <a:rPr lang="en-US" dirty="0" smtClean="0"/>
              <a:t>SOLID and Other Principles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SOLID, DRY, YAGNI, KISS</a:t>
            </a:r>
            <a:endParaRPr lang="en-US" dirty="0"/>
          </a:p>
        </p:txBody>
      </p:sp>
      <p:pic>
        <p:nvPicPr>
          <p:cNvPr id="1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34200" y="152400"/>
            <a:ext cx="1737270" cy="189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 descr="http://exceednutrition.com/wp-content/uploads/2013/01/what_is_viral_marketing-principles_id18432651_300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490370">
            <a:off x="461434" y="729328"/>
            <a:ext cx="1981200" cy="1310148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cre8ivethought.s3.amazonaws.com/images/solid/SOLID-small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799" y="4269147"/>
            <a:ext cx="3131063" cy="2504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www.romance-o-matic.com/wp-content/uploads/2013/10/kiss-lips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285" y="3458464"/>
            <a:ext cx="1737498" cy="1464395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352886" y="5802868"/>
            <a:ext cx="3990513" cy="400110"/>
          </a:xfrm>
        </p:spPr>
        <p:txBody>
          <a:bodyPr/>
          <a:lstStyle/>
          <a:p>
            <a:r>
              <a:rPr lang="en-US" dirty="0"/>
              <a:t>Telerik Software Academy</a:t>
            </a:r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1"/>
          </p:nvPr>
        </p:nvSpPr>
        <p:spPr>
          <a:xfrm>
            <a:off x="352887" y="6107668"/>
            <a:ext cx="3990513" cy="369332"/>
          </a:xfrm>
        </p:spPr>
        <p:txBody>
          <a:bodyPr/>
          <a:lstStyle/>
          <a:p>
            <a:r>
              <a:rPr lang="en-US" dirty="0" smtClean="0">
                <a:hlinkClick r:id="rId7"/>
              </a:rPr>
              <a:t>http://academy.telerik.com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2"/>
          </p:nvPr>
        </p:nvSpPr>
        <p:spPr>
          <a:xfrm>
            <a:off x="352887" y="5428225"/>
            <a:ext cx="3990513" cy="461665"/>
          </a:xfrm>
        </p:spPr>
        <p:txBody>
          <a:bodyPr/>
          <a:lstStyle/>
          <a:p>
            <a:r>
              <a:rPr lang="en-US" dirty="0" smtClean="0"/>
              <a:t>High-Quality 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6792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09600" y="1524000"/>
            <a:ext cx="7924800" cy="685800"/>
          </a:xfrm>
        </p:spPr>
        <p:txBody>
          <a:bodyPr/>
          <a:lstStyle/>
          <a:p>
            <a:r>
              <a:rPr lang="en-US" dirty="0" smtClean="0"/>
              <a:t>Open/Closed Principle</a:t>
            </a:r>
            <a:endParaRPr lang="en-US" dirty="0"/>
          </a:p>
        </p:txBody>
      </p:sp>
      <p:pic>
        <p:nvPicPr>
          <p:cNvPr id="2" name="Picture 2" descr="http://www.codeproject.com/KB/architecture/SOLIDPrinciplesInOOD/dggn8fwf_26f24cwpgj_b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3667" y="2514600"/>
            <a:ext cx="4762500" cy="3514726"/>
          </a:xfrm>
          <a:prstGeom prst="roundRect">
            <a:avLst>
              <a:gd name="adj" fmla="val 1212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1250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101600"/>
            <a:ext cx="7086600" cy="838200"/>
          </a:xfrm>
        </p:spPr>
        <p:txBody>
          <a:bodyPr/>
          <a:lstStyle/>
          <a:p>
            <a:r>
              <a:rPr lang="en-US" dirty="0" smtClean="0"/>
              <a:t>OCP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19667" y="1066800"/>
            <a:ext cx="8001000" cy="163121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b="1" i="1" dirty="0" smtClean="0"/>
              <a:t>"The </a:t>
            </a:r>
            <a:r>
              <a:rPr lang="en-US" sz="2400" b="1" i="1" dirty="0"/>
              <a:t>Open / Closed Principle states that software entities (classes, modules, functions, etc.) should be open for extension, but closed for modification</a:t>
            </a:r>
            <a:r>
              <a:rPr lang="en-US" sz="2400" b="1" i="1" dirty="0" smtClean="0"/>
              <a:t>."</a:t>
            </a:r>
            <a:endParaRPr lang="en-US" sz="2400" dirty="0"/>
          </a:p>
          <a:p>
            <a:pPr algn="r"/>
            <a:r>
              <a:rPr lang="en-US" sz="2400" b="1" dirty="0"/>
              <a:t>Wikipedia </a:t>
            </a:r>
            <a:endParaRPr lang="en-US" sz="2400" b="1" dirty="0">
              <a:solidFill>
                <a:schemeClr val="tx2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Consolas" pitchFamily="49" charset="0"/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228600" y="2971800"/>
            <a:ext cx="8686800" cy="5791200"/>
          </a:xfrm>
        </p:spPr>
        <p:txBody>
          <a:bodyPr/>
          <a:lstStyle/>
          <a:p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Open to Extension </a:t>
            </a:r>
            <a:endParaRPr lang="en-US" dirty="0" smtClean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lvl="1"/>
            <a:r>
              <a:rPr lang="en-US" dirty="0"/>
              <a:t>New behavior can be added in the future </a:t>
            </a:r>
            <a:endParaRPr lang="en-US" dirty="0" smtClean="0"/>
          </a:p>
          <a:p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Closed to Modification </a:t>
            </a:r>
            <a:endParaRPr lang="en-US" b="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lvl="1"/>
            <a:r>
              <a:rPr lang="en-US" dirty="0"/>
              <a:t>Changes to source or binary code are not required </a:t>
            </a:r>
            <a:endParaRPr lang="en-US" dirty="0" smtClean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9831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101600"/>
            <a:ext cx="7086600" cy="838200"/>
          </a:xfrm>
        </p:spPr>
        <p:txBody>
          <a:bodyPr/>
          <a:lstStyle/>
          <a:p>
            <a:r>
              <a:rPr lang="en-US" dirty="0" smtClean="0"/>
              <a:t>OCP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228600" y="838200"/>
            <a:ext cx="8686800" cy="5791200"/>
          </a:xfrm>
        </p:spPr>
        <p:txBody>
          <a:bodyPr/>
          <a:lstStyle/>
          <a:p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Change behavior without changing code?!</a:t>
            </a:r>
          </a:p>
          <a:p>
            <a:pPr lvl="1"/>
            <a:r>
              <a:rPr lang="en-US" dirty="0" smtClean="0"/>
              <a:t>Rely on abstractions, not implementations</a:t>
            </a:r>
          </a:p>
          <a:p>
            <a:pPr lvl="1"/>
            <a:r>
              <a:rPr lang="en-US" dirty="0" smtClean="0"/>
              <a:t>Do not limit the variety of implementations</a:t>
            </a:r>
          </a:p>
          <a:p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In .NET</a:t>
            </a:r>
          </a:p>
          <a:p>
            <a:pPr lvl="1"/>
            <a:r>
              <a:rPr lang="en-US" dirty="0" smtClean="0"/>
              <a:t>Interfaces</a:t>
            </a:r>
          </a:p>
          <a:p>
            <a:pPr lvl="1"/>
            <a:r>
              <a:rPr lang="en-US" dirty="0" smtClean="0"/>
              <a:t>Abstract Classes</a:t>
            </a:r>
          </a:p>
          <a:p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In procedural code</a:t>
            </a:r>
          </a:p>
          <a:p>
            <a:pPr lvl="1"/>
            <a:r>
              <a:rPr lang="en-US" dirty="0" smtClean="0"/>
              <a:t>Use parameters</a:t>
            </a:r>
            <a:endParaRPr lang="en-US" dirty="0"/>
          </a:p>
          <a:p>
            <a:pPr lvl="1"/>
            <a:endParaRPr lang="en-US" dirty="0" smtClean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3074" name="Picture 2" descr="http://www.myfacewhen.net/uploads/266-johnny-depp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3733800"/>
            <a:ext cx="3332215" cy="1839384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3654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OCP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058333"/>
            <a:ext cx="8686800" cy="5791200"/>
          </a:xfrm>
        </p:spPr>
        <p:txBody>
          <a:bodyPr/>
          <a:lstStyle/>
          <a:p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Classic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violations</a:t>
            </a:r>
            <a:endParaRPr lang="en-US" dirty="0" smtClean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lvl="1"/>
            <a:r>
              <a:rPr lang="en-US" dirty="0" smtClean="0"/>
              <a:t>Each change requires re-testing (possible bugs)</a:t>
            </a:r>
          </a:p>
          <a:p>
            <a:pPr lvl="1"/>
            <a:r>
              <a:rPr lang="en-US" dirty="0" smtClean="0"/>
              <a:t>Cascading changes through modules</a:t>
            </a:r>
          </a:p>
          <a:p>
            <a:pPr lvl="1"/>
            <a:r>
              <a:rPr lang="en-US" dirty="0" smtClean="0"/>
              <a:t>Logic depends on conditional statements</a:t>
            </a:r>
          </a:p>
          <a:p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Classic solution</a:t>
            </a:r>
          </a:p>
          <a:p>
            <a:pPr lvl="1"/>
            <a:r>
              <a:rPr lang="en-US" dirty="0" smtClean="0"/>
              <a:t>New classes (nothing depends on them yet)</a:t>
            </a:r>
          </a:p>
          <a:p>
            <a:pPr lvl="1"/>
            <a:r>
              <a:rPr lang="en-US" dirty="0" smtClean="0"/>
              <a:t>New classes (no legacy coupling)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1416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OCP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990600"/>
            <a:ext cx="8686800" cy="5791200"/>
          </a:xfrm>
        </p:spPr>
        <p:txBody>
          <a:bodyPr/>
          <a:lstStyle/>
          <a:p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Three approaches to achieve OCP</a:t>
            </a:r>
          </a:p>
          <a:p>
            <a:pPr lvl="1"/>
            <a:r>
              <a:rPr lang="en-US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Parameters</a:t>
            </a:r>
          </a:p>
          <a:p>
            <a:pPr lvl="2"/>
            <a:r>
              <a:rPr lang="en-US" dirty="0" smtClean="0"/>
              <a:t>Pass delegates / callbacks</a:t>
            </a:r>
          </a:p>
          <a:p>
            <a:pPr lvl="1"/>
            <a:r>
              <a:rPr lang="en-US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Inheritance</a:t>
            </a:r>
            <a:r>
              <a:rPr lang="en-US" dirty="0" smtClean="0"/>
              <a:t> /  </a:t>
            </a:r>
            <a:r>
              <a:rPr lang="en-US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Template Method </a:t>
            </a:r>
            <a:r>
              <a:rPr lang="en-US" dirty="0" smtClean="0"/>
              <a:t>pattern</a:t>
            </a:r>
          </a:p>
          <a:p>
            <a:pPr lvl="2"/>
            <a:r>
              <a:rPr lang="en-US" dirty="0" smtClean="0"/>
              <a:t>Child types override behavior of a base class</a:t>
            </a:r>
          </a:p>
          <a:p>
            <a:pPr lvl="1"/>
            <a:r>
              <a:rPr lang="en-US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Composition </a:t>
            </a:r>
            <a:r>
              <a:rPr lang="en-US" dirty="0"/>
              <a:t>/</a:t>
            </a:r>
            <a:r>
              <a:rPr lang="en-US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 Strategy </a:t>
            </a:r>
            <a:r>
              <a:rPr lang="en-US" dirty="0" smtClean="0"/>
              <a:t>pattern</a:t>
            </a:r>
          </a:p>
          <a:p>
            <a:pPr lvl="2"/>
            <a:r>
              <a:rPr lang="en-US" dirty="0" smtClean="0"/>
              <a:t>Client code depends on abstraction</a:t>
            </a:r>
          </a:p>
          <a:p>
            <a:pPr lvl="2"/>
            <a:r>
              <a:rPr lang="en-US" dirty="0" smtClean="0"/>
              <a:t>"Plug in" model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pic>
        <p:nvPicPr>
          <p:cNvPr id="5122" name="Picture 2" descr="http://static.tvtropes.org/pmwiki/pub/images/The_Three_Caballero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9549">
            <a:off x="6589330" y="1103453"/>
            <a:ext cx="2257818" cy="1763128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6506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OCP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838200"/>
            <a:ext cx="8686800" cy="5791200"/>
          </a:xfrm>
        </p:spPr>
        <p:txBody>
          <a:bodyPr/>
          <a:lstStyle/>
          <a:p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When to apply OCP?</a:t>
            </a:r>
          </a:p>
          <a:p>
            <a:pPr lvl="1"/>
            <a:r>
              <a:rPr lang="en-US" dirty="0" smtClean="0"/>
              <a:t>Experience tell you</a:t>
            </a:r>
          </a:p>
          <a:p>
            <a:pPr lvl="1"/>
            <a:r>
              <a:rPr lang="en-US" dirty="0" smtClean="0"/>
              <a:t>"Fool me once, shame on you" </a:t>
            </a:r>
          </a:p>
          <a:p>
            <a:pPr lvl="2"/>
            <a:r>
              <a:rPr lang="en-US" dirty="0" smtClean="0"/>
              <a:t>Don't apply OCP at first</a:t>
            </a:r>
          </a:p>
          <a:p>
            <a:pPr lvl="2"/>
            <a:r>
              <a:rPr lang="en-US" dirty="0" smtClean="0"/>
              <a:t>If module changes once, accept it</a:t>
            </a:r>
          </a:p>
          <a:p>
            <a:pPr lvl="2"/>
            <a:r>
              <a:rPr lang="en-US" dirty="0" smtClean="0"/>
              <a:t>If it changes a second time, refactor for OCP</a:t>
            </a:r>
          </a:p>
          <a:p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OCP add complexity to design </a:t>
            </a:r>
            <a:r>
              <a:rPr lang="en-US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(</a:t>
            </a:r>
            <a:r>
              <a:rPr lang="en-US" i="1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TANSTAAFL)</a:t>
            </a:r>
            <a:endParaRPr lang="en-US" dirty="0" smtClean="0">
              <a:solidFill>
                <a:schemeClr val="accent6">
                  <a:lumMod val="20000"/>
                  <a:lumOff val="80000"/>
                </a:schemeClr>
              </a:solidFill>
            </a:endParaRPr>
          </a:p>
          <a:p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No design can be closed against all changes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pic>
        <p:nvPicPr>
          <p:cNvPr id="6146" name="Picture 2" descr="http://beyondplm.com/wp-content/uploads/2012/04/complexity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1278467"/>
            <a:ext cx="2457451" cy="1847851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2714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609600" y="2514600"/>
            <a:ext cx="7924800" cy="685800"/>
          </a:xfrm>
        </p:spPr>
        <p:txBody>
          <a:bodyPr/>
          <a:lstStyle/>
          <a:p>
            <a:r>
              <a:rPr lang="en-US" dirty="0" smtClean="0"/>
              <a:t>Open / Closed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8255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09600" y="1524000"/>
            <a:ext cx="7924800" cy="685800"/>
          </a:xfrm>
        </p:spPr>
        <p:txBody>
          <a:bodyPr/>
          <a:lstStyle/>
          <a:p>
            <a:r>
              <a:rPr lang="en-US" dirty="0" err="1" smtClean="0"/>
              <a:t>Liskov</a:t>
            </a:r>
            <a:r>
              <a:rPr lang="en-US" dirty="0" smtClean="0"/>
              <a:t> Substitution</a:t>
            </a:r>
            <a:endParaRPr lang="en-US" dirty="0"/>
          </a:p>
        </p:txBody>
      </p:sp>
      <p:pic>
        <p:nvPicPr>
          <p:cNvPr id="11266" name="Picture 2" descr="http://tomdalling.com/wp-content/uploads/LSP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2514600"/>
            <a:ext cx="4495800" cy="3603666"/>
          </a:xfrm>
          <a:prstGeom prst="roundRect">
            <a:avLst>
              <a:gd name="adj" fmla="val 2849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3573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101600"/>
            <a:ext cx="7086600" cy="838200"/>
          </a:xfrm>
        </p:spPr>
        <p:txBody>
          <a:bodyPr/>
          <a:lstStyle/>
          <a:p>
            <a:r>
              <a:rPr lang="en-US" dirty="0" smtClean="0"/>
              <a:t>LSP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09600" y="1471262"/>
            <a:ext cx="8001000" cy="12003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b="1" i="1" dirty="0" smtClean="0"/>
              <a:t>"The </a:t>
            </a:r>
            <a:r>
              <a:rPr lang="en-US" sz="2400" b="1" i="1" dirty="0" err="1"/>
              <a:t>Liskov</a:t>
            </a:r>
            <a:r>
              <a:rPr lang="en-US" sz="2400" b="1" i="1" dirty="0"/>
              <a:t> Substitution Principle states that Subtypes must be substitutable for their base types</a:t>
            </a:r>
            <a:r>
              <a:rPr lang="en-US" sz="2400" b="1" i="1" dirty="0" smtClean="0"/>
              <a:t>."</a:t>
            </a:r>
            <a:endParaRPr lang="en-US" sz="2400" b="1" i="1" dirty="0"/>
          </a:p>
          <a:p>
            <a:pPr algn="r"/>
            <a:r>
              <a:rPr lang="en-US" sz="2400" b="1" dirty="0"/>
              <a:t>Agile Principles, Patterns, and Practices in C#</a:t>
            </a:r>
            <a:endParaRPr lang="en-US" sz="2400" b="1" dirty="0">
              <a:solidFill>
                <a:schemeClr val="tx2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Consolas" pitchFamily="49" charset="0"/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266700" y="3429000"/>
            <a:ext cx="8686800" cy="5791200"/>
          </a:xfrm>
        </p:spPr>
        <p:txBody>
          <a:bodyPr/>
          <a:lstStyle/>
          <a:p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Substitutability – child classes must not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lvl="1"/>
            <a:r>
              <a:rPr lang="en-US" dirty="0" smtClean="0"/>
              <a:t>Remove base class behavior</a:t>
            </a:r>
            <a:endParaRPr lang="en-US" dirty="0"/>
          </a:p>
          <a:p>
            <a:pPr lvl="1"/>
            <a:r>
              <a:rPr lang="en-US" dirty="0" smtClean="0"/>
              <a:t>Violate base class invariants</a:t>
            </a:r>
            <a:endParaRPr lang="en-US" dirty="0"/>
          </a:p>
        </p:txBody>
      </p:sp>
      <p:pic>
        <p:nvPicPr>
          <p:cNvPr id="12290" name="Picture 2" descr="http://4.bp.blogspot.com/-giqavEqnZIE/T1PaGGcpIMI/AAAAAAAAAMI/HSJd7dcARak/s1600/liskovabstracti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5200" y="4411133"/>
            <a:ext cx="2590800" cy="1853111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406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101600"/>
            <a:ext cx="7086600" cy="838200"/>
          </a:xfrm>
        </p:spPr>
        <p:txBody>
          <a:bodyPr/>
          <a:lstStyle/>
          <a:p>
            <a:r>
              <a:rPr lang="en-US" dirty="0" smtClean="0"/>
              <a:t>LSP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81000" y="939800"/>
            <a:ext cx="8458200" cy="5537200"/>
          </a:xfrm>
        </p:spPr>
        <p:txBody>
          <a:bodyPr/>
          <a:lstStyle/>
          <a:p>
            <a:pPr>
              <a:spcBef>
                <a:spcPts val="1800"/>
              </a:spcBef>
              <a:spcAft>
                <a:spcPts val="1800"/>
              </a:spcAft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Normal OOP inheritance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lvl="1">
              <a:spcBef>
                <a:spcPts val="1800"/>
              </a:spcBef>
              <a:spcAft>
                <a:spcPts val="1800"/>
              </a:spcAft>
            </a:pPr>
            <a:r>
              <a:rPr lang="en-US" dirty="0" smtClean="0"/>
              <a:t>IS-A relationship</a:t>
            </a:r>
          </a:p>
          <a:p>
            <a:pPr>
              <a:spcBef>
                <a:spcPts val="1800"/>
              </a:spcBef>
              <a:spcAft>
                <a:spcPts val="1800"/>
              </a:spcAft>
            </a:pPr>
            <a:r>
              <a:rPr lang="en-US" dirty="0" err="1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Liskov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Substitution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inheritance</a:t>
            </a:r>
            <a:endParaRPr lang="en-US" dirty="0" smtClean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lvl="1">
              <a:spcBef>
                <a:spcPts val="1800"/>
              </a:spcBef>
              <a:spcAft>
                <a:spcPts val="1800"/>
              </a:spcAft>
            </a:pPr>
            <a:r>
              <a:rPr lang="en-US" dirty="0" smtClean="0"/>
              <a:t>IS-SUBSTITUTABLE-FOR</a:t>
            </a:r>
            <a:endParaRPr lang="en-US" dirty="0"/>
          </a:p>
        </p:txBody>
      </p:sp>
      <p:pic>
        <p:nvPicPr>
          <p:cNvPr id="13314" name="Picture 2" descr="http://www.fm-base.co.uk/forum/attachments/football-manager-2013-discussion/337841-substitution-bug-pointless-500x4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4191000"/>
            <a:ext cx="2514600" cy="2011680"/>
          </a:xfrm>
          <a:prstGeom prst="roundRect">
            <a:avLst>
              <a:gd name="adj" fmla="val 4966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6911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 of Contents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SOLID</a:t>
            </a:r>
            <a:r>
              <a:rPr lang="en-US" dirty="0" smtClean="0"/>
              <a:t> Principles</a:t>
            </a:r>
          </a:p>
          <a:p>
            <a:pPr lvl="1"/>
            <a:r>
              <a:rPr lang="en-US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SRP</a:t>
            </a:r>
            <a:r>
              <a:rPr lang="en-US" dirty="0" smtClean="0">
                <a:solidFill>
                  <a:srgbClr val="F5FFC2"/>
                </a:solidFill>
              </a:rPr>
              <a:t> </a:t>
            </a:r>
            <a:r>
              <a:rPr lang="en-US" dirty="0">
                <a:solidFill>
                  <a:srgbClr val="F5FFC2"/>
                </a:solidFill>
              </a:rPr>
              <a:t>–</a:t>
            </a:r>
            <a:r>
              <a:rPr lang="en-US" dirty="0" smtClean="0">
                <a:solidFill>
                  <a:srgbClr val="F5FFC2"/>
                </a:solidFill>
              </a:rPr>
              <a:t> </a:t>
            </a:r>
            <a:r>
              <a:rPr lang="en-US" dirty="0">
                <a:solidFill>
                  <a:srgbClr val="F5FFC2"/>
                </a:solidFill>
              </a:rPr>
              <a:t>Single </a:t>
            </a:r>
            <a:r>
              <a:rPr lang="en-US" dirty="0" smtClean="0"/>
              <a:t>Responsibility Principle</a:t>
            </a:r>
          </a:p>
          <a:p>
            <a:pPr lvl="1"/>
            <a:r>
              <a:rPr lang="en-US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OCP</a:t>
            </a:r>
            <a:r>
              <a:rPr lang="en-US" dirty="0">
                <a:solidFill>
                  <a:srgbClr val="F5FFC2"/>
                </a:solidFill>
              </a:rPr>
              <a:t> –</a:t>
            </a:r>
            <a:r>
              <a:rPr lang="en-US" dirty="0" smtClean="0">
                <a:solidFill>
                  <a:srgbClr val="F5FFC2"/>
                </a:solidFill>
              </a:rPr>
              <a:t> Open/Closed </a:t>
            </a:r>
            <a:r>
              <a:rPr lang="en-US" dirty="0">
                <a:solidFill>
                  <a:srgbClr val="F5FFC2"/>
                </a:solidFill>
              </a:rPr>
              <a:t>P</a:t>
            </a:r>
            <a:r>
              <a:rPr lang="en-US" dirty="0" smtClean="0">
                <a:solidFill>
                  <a:srgbClr val="F5FFC2"/>
                </a:solidFill>
              </a:rPr>
              <a:t>rinciple</a:t>
            </a:r>
          </a:p>
          <a:p>
            <a:pPr lvl="1"/>
            <a:r>
              <a:rPr lang="en-US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LSP</a:t>
            </a:r>
            <a:r>
              <a:rPr lang="en-US" dirty="0">
                <a:solidFill>
                  <a:srgbClr val="F5FFC2"/>
                </a:solidFill>
              </a:rPr>
              <a:t> –</a:t>
            </a:r>
            <a:r>
              <a:rPr lang="en-US" dirty="0" smtClean="0">
                <a:solidFill>
                  <a:srgbClr val="F5FFC2"/>
                </a:solidFill>
              </a:rPr>
              <a:t> </a:t>
            </a:r>
            <a:r>
              <a:rPr lang="en-US" dirty="0" err="1">
                <a:solidFill>
                  <a:srgbClr val="F5FFC2"/>
                </a:solidFill>
              </a:rPr>
              <a:t>Liskov</a:t>
            </a:r>
            <a:r>
              <a:rPr lang="en-US" dirty="0">
                <a:solidFill>
                  <a:srgbClr val="F5FFC2"/>
                </a:solidFill>
              </a:rPr>
              <a:t> </a:t>
            </a:r>
            <a:r>
              <a:rPr lang="en-US" dirty="0" smtClean="0">
                <a:solidFill>
                  <a:srgbClr val="F5FFC2"/>
                </a:solidFill>
              </a:rPr>
              <a:t>Substitution </a:t>
            </a:r>
            <a:r>
              <a:rPr lang="en-US" dirty="0">
                <a:solidFill>
                  <a:srgbClr val="F5FFC2"/>
                </a:solidFill>
              </a:rPr>
              <a:t>P</a:t>
            </a:r>
            <a:r>
              <a:rPr lang="en-US" dirty="0" smtClean="0">
                <a:solidFill>
                  <a:srgbClr val="F5FFC2"/>
                </a:solidFill>
              </a:rPr>
              <a:t>rinciple</a:t>
            </a:r>
          </a:p>
          <a:p>
            <a:pPr lvl="1"/>
            <a:r>
              <a:rPr lang="en-US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ISP</a:t>
            </a:r>
            <a:r>
              <a:rPr lang="en-US" dirty="0">
                <a:solidFill>
                  <a:srgbClr val="F5FFC2"/>
                </a:solidFill>
              </a:rPr>
              <a:t> –</a:t>
            </a:r>
            <a:r>
              <a:rPr lang="en-US" dirty="0" smtClean="0">
                <a:solidFill>
                  <a:srgbClr val="F5FFC2"/>
                </a:solidFill>
              </a:rPr>
              <a:t> </a:t>
            </a:r>
            <a:r>
              <a:rPr lang="en-US" dirty="0">
                <a:solidFill>
                  <a:srgbClr val="F5FFC2"/>
                </a:solidFill>
              </a:rPr>
              <a:t>Interface </a:t>
            </a:r>
            <a:r>
              <a:rPr lang="en-US" dirty="0" smtClean="0">
                <a:solidFill>
                  <a:srgbClr val="F5FFC2"/>
                </a:solidFill>
              </a:rPr>
              <a:t>Segregation </a:t>
            </a:r>
            <a:r>
              <a:rPr lang="en-US" dirty="0">
                <a:solidFill>
                  <a:srgbClr val="F5FFC2"/>
                </a:solidFill>
              </a:rPr>
              <a:t>P</a:t>
            </a:r>
            <a:r>
              <a:rPr lang="en-US" dirty="0" smtClean="0">
                <a:solidFill>
                  <a:srgbClr val="F5FFC2"/>
                </a:solidFill>
              </a:rPr>
              <a:t>rinciple</a:t>
            </a:r>
          </a:p>
          <a:p>
            <a:pPr lvl="1"/>
            <a:r>
              <a:rPr lang="en-US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DIP</a:t>
            </a:r>
            <a:r>
              <a:rPr lang="en-US" dirty="0">
                <a:solidFill>
                  <a:srgbClr val="F5FFC2"/>
                </a:solidFill>
              </a:rPr>
              <a:t> –</a:t>
            </a:r>
            <a:r>
              <a:rPr lang="en-US" dirty="0" smtClean="0">
                <a:solidFill>
                  <a:srgbClr val="F5FFC2"/>
                </a:solidFill>
              </a:rPr>
              <a:t> </a:t>
            </a:r>
            <a:r>
              <a:rPr lang="en-US" dirty="0">
                <a:solidFill>
                  <a:srgbClr val="F5FFC2"/>
                </a:solidFill>
              </a:rPr>
              <a:t>Dependency </a:t>
            </a:r>
            <a:r>
              <a:rPr lang="en-US" dirty="0" smtClean="0">
                <a:solidFill>
                  <a:srgbClr val="F5FFC2"/>
                </a:solidFill>
              </a:rPr>
              <a:t>Inversion Principle</a:t>
            </a:r>
          </a:p>
          <a:p>
            <a:r>
              <a:rPr lang="en-US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DRY</a:t>
            </a:r>
            <a:r>
              <a:rPr lang="en-US" dirty="0" smtClean="0"/>
              <a:t> – Don't Repeat Yourself</a:t>
            </a:r>
          </a:p>
          <a:p>
            <a:r>
              <a:rPr lang="en-US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YAGNI</a:t>
            </a:r>
            <a:r>
              <a:rPr lang="en-US" dirty="0"/>
              <a:t> –</a:t>
            </a:r>
            <a:r>
              <a:rPr lang="en-US" dirty="0" smtClean="0"/>
              <a:t> </a:t>
            </a:r>
            <a:r>
              <a:rPr lang="en-US" dirty="0"/>
              <a:t>You </a:t>
            </a:r>
            <a:r>
              <a:rPr lang="en-US" dirty="0" smtClean="0"/>
              <a:t>Aren't </a:t>
            </a:r>
            <a:r>
              <a:rPr lang="en-US" dirty="0" err="1" smtClean="0"/>
              <a:t>Gonna</a:t>
            </a:r>
            <a:r>
              <a:rPr lang="en-US" dirty="0" smtClean="0"/>
              <a:t> Need It</a:t>
            </a:r>
          </a:p>
          <a:p>
            <a:r>
              <a:rPr lang="en-US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KISS</a:t>
            </a:r>
            <a:r>
              <a:rPr lang="en-US" dirty="0"/>
              <a:t> –</a:t>
            </a:r>
            <a:r>
              <a:rPr lang="en-US" dirty="0" smtClean="0"/>
              <a:t> </a:t>
            </a:r>
            <a:r>
              <a:rPr lang="en-US" dirty="0"/>
              <a:t>Keep </a:t>
            </a:r>
            <a:r>
              <a:rPr lang="en-US" dirty="0" smtClean="0"/>
              <a:t>It Simple</a:t>
            </a:r>
            <a:r>
              <a:rPr lang="en-US" dirty="0"/>
              <a:t>, </a:t>
            </a:r>
            <a:r>
              <a:rPr lang="en-US" dirty="0" smtClean="0"/>
              <a:t>Stupid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pic>
        <p:nvPicPr>
          <p:cNvPr id="6146" name="Picture 2" descr="C:\PROJECTS\QA-Academy\LOCAL_FILES\Oleg_IMAGES_Archive\FREQUENTLY USED\CONTENT Slide\library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1981200"/>
            <a:ext cx="1689100" cy="168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6461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101600"/>
            <a:ext cx="7086600" cy="838200"/>
          </a:xfrm>
        </p:spPr>
        <p:txBody>
          <a:bodyPr/>
          <a:lstStyle/>
          <a:p>
            <a:r>
              <a:rPr lang="en-US" dirty="0" smtClean="0"/>
              <a:t>LSP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04800" y="838200"/>
            <a:ext cx="8686800" cy="5791200"/>
          </a:xfrm>
        </p:spPr>
        <p:txBody>
          <a:bodyPr/>
          <a:lstStyle/>
          <a:p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The problem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lvl="1"/>
            <a:r>
              <a:rPr lang="en-US" dirty="0" smtClean="0"/>
              <a:t>Polymorphism break</a:t>
            </a:r>
          </a:p>
          <a:p>
            <a:pPr lvl="1"/>
            <a:r>
              <a:rPr lang="en-US" dirty="0" smtClean="0"/>
              <a:t>Client code expectations</a:t>
            </a:r>
          </a:p>
          <a:p>
            <a:pPr lvl="1"/>
            <a:r>
              <a:rPr lang="en-US" dirty="0" smtClean="0"/>
              <a:t>"Fixing" by adding if-then – nightmare (OCP)</a:t>
            </a:r>
          </a:p>
          <a:p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Classic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violations</a:t>
            </a:r>
            <a:endParaRPr lang="en-US" dirty="0" smtClean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lvl="1"/>
            <a:r>
              <a:rPr lang="en-US" dirty="0" smtClean="0"/>
              <a:t>Type checking for different methods</a:t>
            </a:r>
          </a:p>
          <a:p>
            <a:pPr lvl="1"/>
            <a:r>
              <a:rPr lang="en-US" dirty="0" smtClean="0"/>
              <a:t>Not implemented overridden methods</a:t>
            </a:r>
          </a:p>
          <a:p>
            <a:pPr lvl="1"/>
            <a:r>
              <a:rPr lang="en-US" dirty="0" smtClean="0"/>
              <a:t>Virtual methods in constructor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774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101600"/>
            <a:ext cx="7086600" cy="838200"/>
          </a:xfrm>
        </p:spPr>
        <p:txBody>
          <a:bodyPr/>
          <a:lstStyle/>
          <a:p>
            <a:r>
              <a:rPr lang="en-US" dirty="0" smtClean="0"/>
              <a:t>LSP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04800" y="1143000"/>
            <a:ext cx="8686800" cy="5791200"/>
          </a:xfrm>
        </p:spPr>
        <p:txBody>
          <a:bodyPr/>
          <a:lstStyle/>
          <a:p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Solutions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lvl="1"/>
            <a:r>
              <a:rPr lang="en-US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"Tell, Don't Ask"</a:t>
            </a:r>
          </a:p>
          <a:p>
            <a:pPr lvl="2"/>
            <a:r>
              <a:rPr lang="en-US" dirty="0" smtClean="0"/>
              <a:t>Don’t ask for types</a:t>
            </a:r>
          </a:p>
          <a:p>
            <a:pPr lvl="2"/>
            <a:r>
              <a:rPr lang="en-US" dirty="0" smtClean="0"/>
              <a:t>Tell the object what to do</a:t>
            </a:r>
          </a:p>
          <a:p>
            <a:pPr lvl="1"/>
            <a:r>
              <a:rPr lang="en-US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Refactoring to base class</a:t>
            </a:r>
          </a:p>
          <a:p>
            <a:pPr lvl="2"/>
            <a:r>
              <a:rPr lang="en-US" dirty="0" smtClean="0"/>
              <a:t>Common functionality</a:t>
            </a:r>
          </a:p>
          <a:p>
            <a:pPr lvl="2"/>
            <a:r>
              <a:rPr lang="en-US" dirty="0" smtClean="0"/>
              <a:t>Introduce third class</a:t>
            </a:r>
          </a:p>
          <a:p>
            <a:pPr lvl="1"/>
            <a:endParaRPr lang="en-US" dirty="0"/>
          </a:p>
        </p:txBody>
      </p:sp>
      <p:pic>
        <p:nvPicPr>
          <p:cNvPr id="1026" name="Picture 2" descr="http://www.datarecovery.uk.com/wp-content/uploads/2011/12/solutions-turnkey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25767">
            <a:off x="5943600" y="1201947"/>
            <a:ext cx="2540000" cy="1905000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www.jksecurity.com/wp-content/uploads/2013/08/Solutions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12406">
            <a:off x="5257800" y="4191000"/>
            <a:ext cx="3442112" cy="2209800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9503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609600" y="2514600"/>
            <a:ext cx="7924800" cy="685800"/>
          </a:xfrm>
        </p:spPr>
        <p:txBody>
          <a:bodyPr/>
          <a:lstStyle/>
          <a:p>
            <a:r>
              <a:rPr lang="en-US" dirty="0" err="1" smtClean="0"/>
              <a:t>Liskov</a:t>
            </a:r>
            <a:r>
              <a:rPr lang="en-US" dirty="0" smtClean="0"/>
              <a:t> Substitution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9029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09600" y="1524000"/>
            <a:ext cx="7924800" cy="685800"/>
          </a:xfrm>
        </p:spPr>
        <p:txBody>
          <a:bodyPr/>
          <a:lstStyle/>
          <a:p>
            <a:r>
              <a:rPr lang="en-US" dirty="0" smtClean="0"/>
              <a:t>Interface Segregation</a:t>
            </a:r>
            <a:endParaRPr lang="en-US" dirty="0"/>
          </a:p>
        </p:txBody>
      </p:sp>
      <p:pic>
        <p:nvPicPr>
          <p:cNvPr id="2050" name="Picture 2" descr="http://www.codeproject.com/KB/architecture/SOLIDPrinciplesInOOD/dggn8fwf_33cq6mtncq_b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2514600"/>
            <a:ext cx="4495800" cy="3343240"/>
          </a:xfrm>
          <a:prstGeom prst="roundRect">
            <a:avLst>
              <a:gd name="adj" fmla="val 2418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1768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101600"/>
            <a:ext cx="7086600" cy="838200"/>
          </a:xfrm>
        </p:spPr>
        <p:txBody>
          <a:bodyPr/>
          <a:lstStyle/>
          <a:p>
            <a:r>
              <a:rPr lang="en-US" dirty="0" smtClean="0"/>
              <a:t>ISP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09600" y="1471262"/>
            <a:ext cx="8001000" cy="12003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b="1" i="1" dirty="0" smtClean="0"/>
              <a:t>"The </a:t>
            </a:r>
            <a:r>
              <a:rPr lang="en-US" sz="2400" b="1" i="1" dirty="0"/>
              <a:t>Interface Segregation Principle states that Clients should not be forced to depend on methods they do not use</a:t>
            </a:r>
            <a:r>
              <a:rPr lang="en-US" sz="2400" b="1" i="1" dirty="0" smtClean="0"/>
              <a:t>."</a:t>
            </a:r>
            <a:endParaRPr lang="en-US" sz="2400" b="1" i="1" dirty="0"/>
          </a:p>
          <a:p>
            <a:pPr algn="r"/>
            <a:r>
              <a:rPr lang="en-US" sz="2400" b="1" dirty="0"/>
              <a:t>Agile Principles, Patterns, and Practices in C#</a:t>
            </a:r>
            <a:endParaRPr lang="en-US" sz="2400" b="1" dirty="0">
              <a:solidFill>
                <a:schemeClr val="tx2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Consolas" pitchFamily="49" charset="0"/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3353931"/>
            <a:ext cx="4648200" cy="3045737"/>
          </a:xfrm>
        </p:spPr>
        <p:txBody>
          <a:bodyPr/>
          <a:lstStyle/>
          <a:p>
            <a:r>
              <a:rPr lang="en-US" dirty="0" smtClean="0"/>
              <a:t>Prefer </a:t>
            </a:r>
            <a:r>
              <a:rPr lang="en-US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small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cohesive</a:t>
            </a:r>
            <a:r>
              <a:rPr lang="en-US" dirty="0" smtClean="0"/>
              <a:t> interfaces</a:t>
            </a:r>
            <a:endParaRPr lang="en-US" dirty="0"/>
          </a:p>
          <a:p>
            <a:r>
              <a:rPr lang="en-US" dirty="0" smtClean="0"/>
              <a:t>Divide "fat" interfaces into smaller ones</a:t>
            </a:r>
            <a:endParaRPr lang="en-US" dirty="0"/>
          </a:p>
        </p:txBody>
      </p:sp>
      <p:pic>
        <p:nvPicPr>
          <p:cNvPr id="4098" name="Picture 2" descr="http://fergusonvalues.com/wp-content/uploads/2012/03/Woman-man-on-separate-benches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2100" y="3353931"/>
            <a:ext cx="3251200" cy="2438400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9546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101600"/>
            <a:ext cx="7086600" cy="838200"/>
          </a:xfrm>
        </p:spPr>
        <p:txBody>
          <a:bodyPr/>
          <a:lstStyle/>
          <a:p>
            <a:r>
              <a:rPr lang="en-US" dirty="0" smtClean="0"/>
              <a:t>ISP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228600" y="838200"/>
            <a:ext cx="8686800" cy="5791200"/>
          </a:xfrm>
        </p:spPr>
        <p:txBody>
          <a:bodyPr/>
          <a:lstStyle/>
          <a:p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Interface is: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lvl="1"/>
            <a:r>
              <a:rPr lang="en-US" dirty="0" smtClean="0"/>
              <a:t>The interface type</a:t>
            </a:r>
          </a:p>
          <a:p>
            <a:pPr lvl="1"/>
            <a:r>
              <a:rPr lang="en-US" dirty="0" smtClean="0"/>
              <a:t>All public members of a class</a:t>
            </a:r>
          </a:p>
          <a:p>
            <a:r>
              <a:rPr lang="en-US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Having "fat" interfaces leads to:</a:t>
            </a:r>
          </a:p>
          <a:p>
            <a:pPr lvl="1"/>
            <a:r>
              <a:rPr lang="en-US" dirty="0" smtClean="0"/>
              <a:t>Classes having methods they do not need</a:t>
            </a:r>
          </a:p>
          <a:p>
            <a:pPr lvl="1"/>
            <a:r>
              <a:rPr lang="en-US" dirty="0" smtClean="0"/>
              <a:t>Increasing coupling</a:t>
            </a:r>
          </a:p>
          <a:p>
            <a:pPr lvl="1"/>
            <a:r>
              <a:rPr lang="en-US" dirty="0" smtClean="0"/>
              <a:t>Reduced flexibility</a:t>
            </a:r>
          </a:p>
          <a:p>
            <a:pPr lvl="1"/>
            <a:r>
              <a:rPr lang="en-US" dirty="0" smtClean="0"/>
              <a:t>Reduced maintainability</a:t>
            </a:r>
            <a:endParaRPr lang="en-US" dirty="0"/>
          </a:p>
        </p:txBody>
      </p:sp>
      <p:pic>
        <p:nvPicPr>
          <p:cNvPr id="5122" name="Picture 2" descr="http://www.myessentia.com/blog/wp-content/uploads/2012/09/a.aaa-Too-Fat-Cat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4114800"/>
            <a:ext cx="3195420" cy="2318122"/>
          </a:xfrm>
          <a:prstGeom prst="roundRect">
            <a:avLst>
              <a:gd name="adj" fmla="val 2788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://aestheticalpha.com/wp-content/uploads/2014/05/poor-obese-kid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68288">
            <a:off x="5873206" y="833103"/>
            <a:ext cx="2743200" cy="1816298"/>
          </a:xfrm>
          <a:prstGeom prst="roundRect">
            <a:avLst>
              <a:gd name="adj" fmla="val 15653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4619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101600"/>
            <a:ext cx="7086600" cy="838200"/>
          </a:xfrm>
        </p:spPr>
        <p:txBody>
          <a:bodyPr/>
          <a:lstStyle/>
          <a:p>
            <a:r>
              <a:rPr lang="en-US" dirty="0" smtClean="0"/>
              <a:t>ISP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04800" y="762000"/>
            <a:ext cx="8686800" cy="5791200"/>
          </a:xfrm>
        </p:spPr>
        <p:txBody>
          <a:bodyPr/>
          <a:lstStyle/>
          <a:p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Classic violations</a:t>
            </a:r>
          </a:p>
          <a:p>
            <a:pPr lvl="1"/>
            <a:r>
              <a:rPr lang="en-US" dirty="0" smtClean="0"/>
              <a:t>Unimplemented methods (also in LSP)</a:t>
            </a:r>
          </a:p>
          <a:p>
            <a:pPr lvl="1"/>
            <a:r>
              <a:rPr lang="en-US" dirty="0" smtClean="0"/>
              <a:t>Use of only small portion of a class</a:t>
            </a:r>
          </a:p>
          <a:p>
            <a:r>
              <a:rPr lang="en-US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When to fix?</a:t>
            </a:r>
          </a:p>
          <a:p>
            <a:pPr lvl="1"/>
            <a:r>
              <a:rPr lang="en-US" dirty="0" smtClean="0"/>
              <a:t>Once there is pain! Do not fix, if is not broken!</a:t>
            </a:r>
          </a:p>
          <a:p>
            <a:pPr lvl="1"/>
            <a:r>
              <a:rPr lang="en-US" dirty="0" smtClean="0"/>
              <a:t>If the "fat" interface is yours, separate it to smaller ones</a:t>
            </a:r>
          </a:p>
          <a:p>
            <a:pPr lvl="1"/>
            <a:r>
              <a:rPr lang="en-US" dirty="0" smtClean="0"/>
              <a:t>If the "fat" interface is not yours, use "Adapter" pattern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6381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101600"/>
            <a:ext cx="7086600" cy="838200"/>
          </a:xfrm>
        </p:spPr>
        <p:txBody>
          <a:bodyPr/>
          <a:lstStyle/>
          <a:p>
            <a:r>
              <a:rPr lang="en-US" dirty="0"/>
              <a:t>I</a:t>
            </a:r>
            <a:r>
              <a:rPr lang="en-US" dirty="0" smtClean="0"/>
              <a:t>SP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04800" y="990600"/>
            <a:ext cx="8610600" cy="5334000"/>
          </a:xfrm>
        </p:spPr>
        <p:txBody>
          <a:bodyPr/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Solutions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lvl="1">
              <a:spcBef>
                <a:spcPts val="1200"/>
              </a:spcBef>
              <a:spcAft>
                <a:spcPts val="1200"/>
              </a:spcAft>
            </a:pPr>
            <a:r>
              <a:rPr lang="en-US" dirty="0" smtClean="0"/>
              <a:t>Small interfaces</a:t>
            </a:r>
          </a:p>
          <a:p>
            <a:pPr lvl="1">
              <a:spcBef>
                <a:spcPts val="1200"/>
              </a:spcBef>
              <a:spcAft>
                <a:spcPts val="1200"/>
              </a:spcAft>
            </a:pPr>
            <a:r>
              <a:rPr lang="en-US" dirty="0" smtClean="0"/>
              <a:t>Cohesive interfaces</a:t>
            </a:r>
          </a:p>
          <a:p>
            <a:pPr lvl="1">
              <a:spcBef>
                <a:spcPts val="1200"/>
              </a:spcBef>
              <a:spcAft>
                <a:spcPts val="1200"/>
              </a:spcAft>
            </a:pPr>
            <a:r>
              <a:rPr lang="en-US" dirty="0" smtClean="0"/>
              <a:t>Focused interfaces</a:t>
            </a:r>
          </a:p>
          <a:p>
            <a:pPr lvl="1">
              <a:spcBef>
                <a:spcPts val="1200"/>
              </a:spcBef>
              <a:spcAft>
                <a:spcPts val="1200"/>
              </a:spcAft>
            </a:pPr>
            <a:r>
              <a:rPr lang="en-US" dirty="0" smtClean="0"/>
              <a:t>Let the client define interfaces</a:t>
            </a:r>
          </a:p>
          <a:p>
            <a:pPr lvl="1">
              <a:spcBef>
                <a:spcPts val="1200"/>
              </a:spcBef>
              <a:spcAft>
                <a:spcPts val="1200"/>
              </a:spcAft>
            </a:pPr>
            <a:r>
              <a:rPr lang="en-US" dirty="0" smtClean="0"/>
              <a:t>Package interfaces with their implementation</a:t>
            </a:r>
          </a:p>
          <a:p>
            <a:pPr lvl="1">
              <a:spcBef>
                <a:spcPts val="1200"/>
              </a:spcBef>
              <a:spcAft>
                <a:spcPts val="1200"/>
              </a:spcAft>
            </a:pPr>
            <a:endParaRPr lang="en-US" dirty="0"/>
          </a:p>
        </p:txBody>
      </p:sp>
      <p:pic>
        <p:nvPicPr>
          <p:cNvPr id="3074" name="Picture 2" descr="Interfac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1066800"/>
            <a:ext cx="4023360" cy="2514600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4077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609600" y="2514600"/>
            <a:ext cx="7924800" cy="685800"/>
          </a:xfrm>
        </p:spPr>
        <p:txBody>
          <a:bodyPr/>
          <a:lstStyle/>
          <a:p>
            <a:r>
              <a:rPr lang="en-US" dirty="0" smtClean="0"/>
              <a:t>Interface Segregation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9086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09600" y="1371600"/>
            <a:ext cx="7924800" cy="685800"/>
          </a:xfrm>
        </p:spPr>
        <p:txBody>
          <a:bodyPr/>
          <a:lstStyle/>
          <a:p>
            <a:r>
              <a:rPr lang="en-US" dirty="0" smtClean="0"/>
              <a:t>Dependency Inversion</a:t>
            </a:r>
            <a:endParaRPr lang="en-US" dirty="0"/>
          </a:p>
        </p:txBody>
      </p:sp>
      <p:pic>
        <p:nvPicPr>
          <p:cNvPr id="1026" name="Picture 2" descr="http://ircmaxell.github.io/DontBeStupid-Presentation/assets/images/dependency_inversion_principl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2487283"/>
            <a:ext cx="4902200" cy="3676650"/>
          </a:xfrm>
          <a:prstGeom prst="roundRect">
            <a:avLst>
              <a:gd name="adj" fmla="val 4109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1375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09600" y="1524000"/>
            <a:ext cx="7924800" cy="685800"/>
          </a:xfrm>
        </p:spPr>
        <p:txBody>
          <a:bodyPr/>
          <a:lstStyle/>
          <a:p>
            <a:r>
              <a:rPr lang="en-US" dirty="0" smtClean="0"/>
              <a:t>Single Responsibility</a:t>
            </a:r>
            <a:endParaRPr lang="en-US" dirty="0"/>
          </a:p>
        </p:txBody>
      </p:sp>
      <p:pic>
        <p:nvPicPr>
          <p:cNvPr id="1026" name="Picture 2" descr="http://elegantcode.com/wp-content/uploads/2008/12/srp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2514600"/>
            <a:ext cx="4343400" cy="3474720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1338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101600"/>
            <a:ext cx="7086600" cy="838200"/>
          </a:xfrm>
        </p:spPr>
        <p:txBody>
          <a:bodyPr/>
          <a:lstStyle/>
          <a:p>
            <a:r>
              <a:rPr lang="en-US" dirty="0" smtClean="0"/>
              <a:t>DIP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457200" y="1505662"/>
            <a:ext cx="4425351" cy="378565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b="1" i="1" dirty="0" smtClean="0"/>
              <a:t>"High-level </a:t>
            </a:r>
            <a:r>
              <a:rPr lang="en-US" sz="2400" b="1" i="1" dirty="0"/>
              <a:t>modules should not depend on low-level modules. Both should depend on abstractions</a:t>
            </a:r>
            <a:r>
              <a:rPr lang="en-US" sz="2400" b="1" i="1" dirty="0" smtClean="0"/>
              <a:t>."</a:t>
            </a:r>
          </a:p>
          <a:p>
            <a:endParaRPr lang="en-US" sz="2400" b="1" i="1" dirty="0"/>
          </a:p>
          <a:p>
            <a:r>
              <a:rPr lang="en-US" sz="2400" b="1" i="1" dirty="0" smtClean="0"/>
              <a:t>"Abstractions </a:t>
            </a:r>
            <a:r>
              <a:rPr lang="en-US" sz="2400" b="1" i="1" dirty="0"/>
              <a:t>should not depend on details. Details should depend on abstractions</a:t>
            </a:r>
            <a:r>
              <a:rPr lang="en-US" sz="2400" b="1" i="1" dirty="0" smtClean="0"/>
              <a:t>."</a:t>
            </a:r>
          </a:p>
          <a:p>
            <a:pPr algn="r"/>
            <a:r>
              <a:rPr lang="en-US" sz="2400" b="1" dirty="0" smtClean="0"/>
              <a:t>Agile Principles, Patterns, and Practices in C#</a:t>
            </a:r>
            <a:endParaRPr lang="en-US" sz="2400" b="1" dirty="0">
              <a:solidFill>
                <a:schemeClr val="tx2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Consolas" pitchFamily="49" charset="0"/>
            </a:endParaRPr>
          </a:p>
        </p:txBody>
      </p:sp>
      <p:pic>
        <p:nvPicPr>
          <p:cNvPr id="2050" name="Picture 2" descr="http://zeroturnaround.com/wp-content/uploads/2013/11/ComponentDependenciesDiagram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3657600"/>
            <a:ext cx="3505200" cy="2379018"/>
          </a:xfrm>
          <a:prstGeom prst="roundRect">
            <a:avLst>
              <a:gd name="adj" fmla="val 6392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://imagine.kicbak.com/blog/wp-content/uploads/2011/12/ModuleDependencyChart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914400"/>
            <a:ext cx="3505200" cy="2484088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8096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101600"/>
            <a:ext cx="7086600" cy="838200"/>
          </a:xfrm>
        </p:spPr>
        <p:txBody>
          <a:bodyPr/>
          <a:lstStyle/>
          <a:p>
            <a:r>
              <a:rPr lang="en-US" dirty="0" smtClean="0"/>
              <a:t>DIP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791200"/>
          </a:xfrm>
        </p:spPr>
        <p:txBody>
          <a:bodyPr numCol="2"/>
          <a:lstStyle/>
          <a:p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Dependency is:</a:t>
            </a:r>
            <a:endParaRPr lang="en-US" b="0" dirty="0"/>
          </a:p>
          <a:p>
            <a:pPr lvl="1"/>
            <a:r>
              <a:rPr lang="en-US" dirty="0"/>
              <a:t>Framework </a:t>
            </a:r>
            <a:endParaRPr lang="en-US" b="0" dirty="0"/>
          </a:p>
          <a:p>
            <a:pPr lvl="1"/>
            <a:r>
              <a:rPr lang="en-US" dirty="0" smtClean="0"/>
              <a:t>Third </a:t>
            </a:r>
            <a:r>
              <a:rPr lang="en-US" dirty="0"/>
              <a:t>Party Libraries </a:t>
            </a:r>
            <a:endParaRPr lang="en-US" b="0" dirty="0"/>
          </a:p>
          <a:p>
            <a:pPr lvl="1"/>
            <a:r>
              <a:rPr lang="en-US" dirty="0" smtClean="0"/>
              <a:t>Database </a:t>
            </a:r>
            <a:endParaRPr lang="en-US" b="0" dirty="0"/>
          </a:p>
          <a:p>
            <a:pPr lvl="1"/>
            <a:r>
              <a:rPr lang="en-US" dirty="0" smtClean="0"/>
              <a:t>File </a:t>
            </a:r>
            <a:r>
              <a:rPr lang="en-US" dirty="0"/>
              <a:t>System </a:t>
            </a:r>
            <a:endParaRPr lang="en-US" b="0" dirty="0"/>
          </a:p>
          <a:p>
            <a:pPr lvl="1"/>
            <a:r>
              <a:rPr lang="en-US" dirty="0" smtClean="0"/>
              <a:t>Email </a:t>
            </a:r>
            <a:endParaRPr lang="en-US" b="0" dirty="0"/>
          </a:p>
          <a:p>
            <a:pPr lvl="1"/>
            <a:r>
              <a:rPr lang="en-US" dirty="0" smtClean="0"/>
              <a:t>Web </a:t>
            </a:r>
            <a:r>
              <a:rPr lang="en-US" dirty="0"/>
              <a:t>Services </a:t>
            </a:r>
            <a:endParaRPr lang="en-US" b="0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System </a:t>
            </a:r>
            <a:r>
              <a:rPr lang="en-US" dirty="0"/>
              <a:t>Resources (Clock) </a:t>
            </a:r>
            <a:endParaRPr lang="en-US" b="0" dirty="0" smtClean="0"/>
          </a:p>
          <a:p>
            <a:pPr lvl="1"/>
            <a:r>
              <a:rPr lang="en-US" dirty="0" smtClean="0"/>
              <a:t>Configuration </a:t>
            </a:r>
            <a:endParaRPr lang="en-US" b="0" dirty="0"/>
          </a:p>
          <a:p>
            <a:pPr lvl="1"/>
            <a:r>
              <a:rPr lang="en-US" dirty="0" smtClean="0"/>
              <a:t>The </a:t>
            </a:r>
            <a:r>
              <a:rPr lang="en-US" dirty="0"/>
              <a:t>new Keyword </a:t>
            </a:r>
            <a:endParaRPr lang="en-US" b="0" dirty="0"/>
          </a:p>
          <a:p>
            <a:pPr lvl="1"/>
            <a:r>
              <a:rPr lang="en-US" dirty="0" smtClean="0"/>
              <a:t>Static </a:t>
            </a:r>
            <a:r>
              <a:rPr lang="en-US" dirty="0"/>
              <a:t>methods </a:t>
            </a:r>
            <a:endParaRPr lang="en-US" b="0" dirty="0"/>
          </a:p>
          <a:p>
            <a:pPr lvl="1"/>
            <a:r>
              <a:rPr lang="en-US" dirty="0" err="1" smtClean="0"/>
              <a:t>Thread.Sleep</a:t>
            </a:r>
            <a:r>
              <a:rPr lang="en-US" dirty="0" smtClean="0"/>
              <a:t> </a:t>
            </a:r>
            <a:endParaRPr lang="en-US" b="0" dirty="0"/>
          </a:p>
          <a:p>
            <a:pPr lvl="1"/>
            <a:r>
              <a:rPr lang="en-US" dirty="0" smtClean="0"/>
              <a:t>Random </a:t>
            </a:r>
            <a:endParaRPr lang="en-US" b="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6918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101600"/>
            <a:ext cx="7086600" cy="838200"/>
          </a:xfrm>
        </p:spPr>
        <p:txBody>
          <a:bodyPr/>
          <a:lstStyle/>
          <a:p>
            <a:r>
              <a:rPr lang="en-US" dirty="0" smtClean="0"/>
              <a:t>DIP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228600" y="685800"/>
            <a:ext cx="8686800" cy="5791200"/>
          </a:xfrm>
        </p:spPr>
        <p:txBody>
          <a:bodyPr numCol="1"/>
          <a:lstStyle/>
          <a:p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Traditional Programming</a:t>
            </a:r>
          </a:p>
          <a:p>
            <a:pPr lvl="1"/>
            <a:r>
              <a:rPr lang="en-US" dirty="0" smtClean="0"/>
              <a:t>High level modules use lower lever modules</a:t>
            </a:r>
          </a:p>
          <a:p>
            <a:pPr lvl="1"/>
            <a:r>
              <a:rPr lang="en-US" dirty="0" smtClean="0"/>
              <a:t>UI depends on Business Layer</a:t>
            </a:r>
          </a:p>
          <a:p>
            <a:pPr lvl="1"/>
            <a:r>
              <a:rPr lang="en-US" dirty="0" smtClean="0"/>
              <a:t>Business layer depends on</a:t>
            </a:r>
          </a:p>
          <a:p>
            <a:pPr lvl="2"/>
            <a:r>
              <a:rPr lang="en-US" dirty="0" smtClean="0"/>
              <a:t>Infrastructure</a:t>
            </a:r>
          </a:p>
          <a:p>
            <a:pPr lvl="2"/>
            <a:r>
              <a:rPr lang="en-US" dirty="0" smtClean="0"/>
              <a:t>Database</a:t>
            </a:r>
          </a:p>
          <a:p>
            <a:pPr lvl="2"/>
            <a:r>
              <a:rPr lang="en-US" dirty="0" smtClean="0"/>
              <a:t>Utilities</a:t>
            </a:r>
          </a:p>
          <a:p>
            <a:pPr lvl="1"/>
            <a:r>
              <a:rPr lang="en-US" dirty="0" smtClean="0"/>
              <a:t>Static methods (Façade for example)</a:t>
            </a:r>
          </a:p>
          <a:p>
            <a:pPr lvl="1"/>
            <a:r>
              <a:rPr lang="en-US" dirty="0" smtClean="0"/>
              <a:t>Classes instantiated everywhere</a:t>
            </a:r>
            <a:endParaRPr lang="en-US" dirty="0" smtClean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endParaRPr lang="en-US" dirty="0"/>
          </a:p>
        </p:txBody>
      </p:sp>
      <p:pic>
        <p:nvPicPr>
          <p:cNvPr id="3074" name="Picture 2" descr="http://interactiveasp.net/cfs-filesystemfile.ashx/__key/CommunityServer.Blogs.Components.WeblogFiles/natesstuff/image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743200"/>
            <a:ext cx="2438400" cy="2010032"/>
          </a:xfrm>
          <a:prstGeom prst="roundRect">
            <a:avLst>
              <a:gd name="adj" fmla="val 9371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0994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101600"/>
            <a:ext cx="7086600" cy="838200"/>
          </a:xfrm>
        </p:spPr>
        <p:txBody>
          <a:bodyPr/>
          <a:lstStyle/>
          <a:p>
            <a:r>
              <a:rPr lang="en-US" dirty="0" smtClean="0"/>
              <a:t>DIP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228600" y="685800"/>
            <a:ext cx="8686800" cy="5791200"/>
          </a:xfrm>
        </p:spPr>
        <p:txBody>
          <a:bodyPr numCol="1"/>
          <a:lstStyle/>
          <a:p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How it should be</a:t>
            </a:r>
          </a:p>
          <a:p>
            <a:pPr lvl="1"/>
            <a:r>
              <a:rPr lang="en-US" dirty="0" smtClean="0"/>
              <a:t>Classes should declare what they need</a:t>
            </a:r>
          </a:p>
          <a:p>
            <a:pPr lvl="1"/>
            <a:r>
              <a:rPr lang="en-US" dirty="0" smtClean="0"/>
              <a:t>Constructors should require dependencies</a:t>
            </a:r>
          </a:p>
          <a:p>
            <a:pPr lvl="1"/>
            <a:r>
              <a:rPr lang="en-US" dirty="0" smtClean="0"/>
              <a:t>Hidden dependencies should be shown</a:t>
            </a:r>
          </a:p>
          <a:p>
            <a:pPr lvl="1"/>
            <a:r>
              <a:rPr lang="en-US" dirty="0" smtClean="0"/>
              <a:t>Dependencies should be abstractions</a:t>
            </a:r>
          </a:p>
          <a:p>
            <a:r>
              <a:rPr lang="en-US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How to do it</a:t>
            </a:r>
          </a:p>
          <a:p>
            <a:pPr lvl="1"/>
            <a:r>
              <a:rPr lang="en-US" dirty="0" smtClean="0"/>
              <a:t>Dependency Injection</a:t>
            </a:r>
          </a:p>
          <a:p>
            <a:pPr lvl="1"/>
            <a:r>
              <a:rPr lang="en-US" dirty="0" smtClean="0"/>
              <a:t>The Hollywood principle </a:t>
            </a:r>
            <a:br>
              <a:rPr lang="en-US" dirty="0" smtClean="0"/>
            </a:br>
            <a:r>
              <a:rPr lang="en-US" dirty="0" smtClean="0"/>
              <a:t>"Don't call us, we'll call you!"</a:t>
            </a:r>
            <a:endParaRPr lang="en-US" dirty="0"/>
          </a:p>
        </p:txBody>
      </p:sp>
      <p:pic>
        <p:nvPicPr>
          <p:cNvPr id="4098" name="Picture 2" descr="http://www.saturdayeveningpost.com/wp-content/uploads/satevepost/photo_2011_02_23_ouchless_injection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4114800"/>
            <a:ext cx="2057400" cy="2057400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0146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101600"/>
            <a:ext cx="7086600" cy="838200"/>
          </a:xfrm>
        </p:spPr>
        <p:txBody>
          <a:bodyPr/>
          <a:lstStyle/>
          <a:p>
            <a:r>
              <a:rPr lang="en-US" dirty="0" smtClean="0"/>
              <a:t>DIP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228600" y="685800"/>
            <a:ext cx="8686800" cy="5791200"/>
          </a:xfrm>
        </p:spPr>
        <p:txBody>
          <a:bodyPr numCol="1"/>
          <a:lstStyle/>
          <a:p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Constructor injection</a:t>
            </a:r>
          </a:p>
          <a:p>
            <a:pPr lvl="1"/>
            <a:r>
              <a:rPr lang="en-US" dirty="0" smtClean="0"/>
              <a:t>Dependencies – through </a:t>
            </a:r>
            <a:r>
              <a:rPr lang="en-US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constructors</a:t>
            </a:r>
          </a:p>
          <a:p>
            <a:pPr lvl="1"/>
            <a:r>
              <a:rPr lang="en-US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Pros</a:t>
            </a:r>
          </a:p>
          <a:p>
            <a:pPr lvl="2"/>
            <a:r>
              <a:rPr lang="en-US" dirty="0" smtClean="0"/>
              <a:t>Classes self document requirements</a:t>
            </a:r>
          </a:p>
          <a:p>
            <a:pPr lvl="2"/>
            <a:r>
              <a:rPr lang="en-US" dirty="0" smtClean="0"/>
              <a:t>Works well without container</a:t>
            </a:r>
          </a:p>
          <a:p>
            <a:pPr lvl="2"/>
            <a:r>
              <a:rPr lang="en-US" dirty="0" smtClean="0"/>
              <a:t>Always valid state</a:t>
            </a:r>
          </a:p>
          <a:p>
            <a:pPr lvl="1"/>
            <a:r>
              <a:rPr lang="en-US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Cons</a:t>
            </a:r>
          </a:p>
          <a:p>
            <a:pPr lvl="2"/>
            <a:r>
              <a:rPr lang="en-US" dirty="0" smtClean="0"/>
              <a:t>Many parameters</a:t>
            </a:r>
          </a:p>
          <a:p>
            <a:pPr lvl="2"/>
            <a:r>
              <a:rPr lang="en-US" dirty="0" smtClean="0"/>
              <a:t>Some methods may not need everything</a:t>
            </a:r>
            <a:endParaRPr lang="en-US" dirty="0"/>
          </a:p>
        </p:txBody>
      </p:sp>
      <p:pic>
        <p:nvPicPr>
          <p:cNvPr id="5122" name="Picture 2" descr="http://i.istockimg.com/file_thumbview_approve/14361575/3/stock-photo-14361575-constructor-woman-with-saw-isolated-on-whit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3886200"/>
            <a:ext cx="2343150" cy="1553878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4202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101600"/>
            <a:ext cx="7086600" cy="838200"/>
          </a:xfrm>
        </p:spPr>
        <p:txBody>
          <a:bodyPr/>
          <a:lstStyle/>
          <a:p>
            <a:r>
              <a:rPr lang="en-US" dirty="0" smtClean="0"/>
              <a:t>DIP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228600" y="838200"/>
            <a:ext cx="8686800" cy="5791200"/>
          </a:xfrm>
        </p:spPr>
        <p:txBody>
          <a:bodyPr numCol="1"/>
          <a:lstStyle/>
          <a:p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Property injection</a:t>
            </a:r>
          </a:p>
          <a:p>
            <a:pPr lvl="1"/>
            <a:r>
              <a:rPr lang="en-US" dirty="0" smtClean="0"/>
              <a:t>Dependencies – through </a:t>
            </a:r>
            <a:r>
              <a:rPr lang="en-US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setters</a:t>
            </a:r>
          </a:p>
          <a:p>
            <a:pPr lvl="1"/>
            <a:r>
              <a:rPr lang="en-US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Pros</a:t>
            </a:r>
          </a:p>
          <a:p>
            <a:pPr lvl="2"/>
            <a:r>
              <a:rPr lang="en-US" dirty="0" smtClean="0"/>
              <a:t>Can be changed anytime</a:t>
            </a:r>
          </a:p>
          <a:p>
            <a:pPr lvl="2"/>
            <a:r>
              <a:rPr lang="en-US" dirty="0" smtClean="0"/>
              <a:t>Very flexible</a:t>
            </a:r>
          </a:p>
          <a:p>
            <a:pPr lvl="1"/>
            <a:r>
              <a:rPr lang="en-US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Cons</a:t>
            </a:r>
          </a:p>
          <a:p>
            <a:pPr lvl="2"/>
            <a:r>
              <a:rPr lang="en-US" dirty="0" smtClean="0"/>
              <a:t>Possible invalid state</a:t>
            </a:r>
          </a:p>
          <a:p>
            <a:pPr lvl="2"/>
            <a:r>
              <a:rPr lang="en-US" dirty="0" smtClean="0"/>
              <a:t>Less intuitive</a:t>
            </a:r>
            <a:endParaRPr lang="en-US" dirty="0"/>
          </a:p>
        </p:txBody>
      </p:sp>
      <p:pic>
        <p:nvPicPr>
          <p:cNvPr id="6146" name="Picture 2" descr="http://www.steelerose.co.uk/images/property-protection-trus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3962400"/>
            <a:ext cx="3394956" cy="2111111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6095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101600"/>
            <a:ext cx="7086600" cy="838200"/>
          </a:xfrm>
        </p:spPr>
        <p:txBody>
          <a:bodyPr/>
          <a:lstStyle/>
          <a:p>
            <a:r>
              <a:rPr lang="en-US" dirty="0" smtClean="0"/>
              <a:t>DIP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791200"/>
          </a:xfrm>
        </p:spPr>
        <p:txBody>
          <a:bodyPr numCol="1"/>
          <a:lstStyle/>
          <a:p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Parameter injection</a:t>
            </a:r>
          </a:p>
          <a:p>
            <a:pPr lvl="1"/>
            <a:r>
              <a:rPr lang="en-US" dirty="0" smtClean="0"/>
              <a:t>Dependencies – through </a:t>
            </a:r>
            <a:r>
              <a:rPr lang="en-US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method parameter</a:t>
            </a:r>
          </a:p>
          <a:p>
            <a:pPr lvl="1"/>
            <a:r>
              <a:rPr lang="en-US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Pros</a:t>
            </a:r>
          </a:p>
          <a:p>
            <a:pPr lvl="2"/>
            <a:r>
              <a:rPr lang="en-US" dirty="0" smtClean="0"/>
              <a:t>No change in rest of the class</a:t>
            </a:r>
          </a:p>
          <a:p>
            <a:pPr lvl="2"/>
            <a:r>
              <a:rPr lang="en-US" dirty="0" smtClean="0"/>
              <a:t>Very flexible</a:t>
            </a:r>
          </a:p>
          <a:p>
            <a:pPr lvl="1"/>
            <a:r>
              <a:rPr lang="en-US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Cons</a:t>
            </a:r>
          </a:p>
          <a:p>
            <a:pPr lvl="2"/>
            <a:r>
              <a:rPr lang="en-US" dirty="0" smtClean="0"/>
              <a:t>Many parameters</a:t>
            </a:r>
          </a:p>
          <a:p>
            <a:pPr lvl="2"/>
            <a:r>
              <a:rPr lang="en-US" dirty="0" smtClean="0"/>
              <a:t>Breaks method signature</a:t>
            </a:r>
            <a:endParaRPr lang="en-US" dirty="0"/>
          </a:p>
        </p:txBody>
      </p:sp>
      <p:pic>
        <p:nvPicPr>
          <p:cNvPr id="7170" name="Picture 2" descr="http://s.hswstatic.com/gif/scientific-method-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3886200"/>
            <a:ext cx="2743200" cy="1981962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185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101600"/>
            <a:ext cx="7086600" cy="838200"/>
          </a:xfrm>
        </p:spPr>
        <p:txBody>
          <a:bodyPr/>
          <a:lstStyle/>
          <a:p>
            <a:r>
              <a:rPr lang="en-US" dirty="0" smtClean="0"/>
              <a:t>DIP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04800" y="1066800"/>
            <a:ext cx="8610600" cy="5257800"/>
          </a:xfrm>
        </p:spPr>
        <p:txBody>
          <a:bodyPr/>
          <a:lstStyle/>
          <a:p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Classic violations</a:t>
            </a:r>
          </a:p>
          <a:p>
            <a:pPr lvl="1"/>
            <a:r>
              <a:rPr lang="en-US" dirty="0" smtClean="0"/>
              <a:t>Using of the </a:t>
            </a:r>
            <a:r>
              <a:rPr lang="en-US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new</a:t>
            </a:r>
            <a:r>
              <a:rPr lang="en-US" dirty="0" smtClean="0"/>
              <a:t> keyword</a:t>
            </a:r>
          </a:p>
          <a:p>
            <a:pPr lvl="1"/>
            <a:r>
              <a:rPr lang="en-US" dirty="0" smtClean="0"/>
              <a:t>Using static methods/properties</a:t>
            </a:r>
          </a:p>
          <a:p>
            <a:r>
              <a:rPr lang="en-US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How to fix?</a:t>
            </a:r>
          </a:p>
          <a:p>
            <a:pPr lvl="1"/>
            <a:r>
              <a:rPr lang="en-US" dirty="0" smtClean="0"/>
              <a:t>Default constructor</a:t>
            </a:r>
          </a:p>
          <a:p>
            <a:pPr lvl="1"/>
            <a:r>
              <a:rPr lang="en-US" dirty="0" smtClean="0"/>
              <a:t>Main method/starting point</a:t>
            </a:r>
          </a:p>
          <a:p>
            <a:pPr lvl="1"/>
            <a:r>
              <a:rPr lang="en-US" dirty="0" smtClean="0"/>
              <a:t>Inversion of Control container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8194" name="Picture 2" descr="http://i.huffpost.com/gen/1645740/thumbs/o-INJECTION-facebook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657850" y="2495550"/>
            <a:ext cx="3886200" cy="1943100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6156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76200"/>
            <a:ext cx="7086600" cy="838200"/>
          </a:xfrm>
        </p:spPr>
        <p:txBody>
          <a:bodyPr/>
          <a:lstStyle/>
          <a:p>
            <a:r>
              <a:rPr lang="en-US" dirty="0" smtClean="0"/>
              <a:t>DIP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04800" y="1058174"/>
            <a:ext cx="8686800" cy="5791200"/>
          </a:xfrm>
        </p:spPr>
        <p:txBody>
          <a:bodyPr/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dirty="0" err="1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IoC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containers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lvl="1">
              <a:spcBef>
                <a:spcPts val="1200"/>
              </a:spcBef>
              <a:spcAft>
                <a:spcPts val="1200"/>
              </a:spcAft>
            </a:pPr>
            <a:r>
              <a:rPr lang="en-US" dirty="0" smtClean="0"/>
              <a:t>Responsible for object instantiation</a:t>
            </a:r>
          </a:p>
          <a:p>
            <a:pPr lvl="1">
              <a:spcBef>
                <a:spcPts val="1200"/>
              </a:spcBef>
              <a:spcAft>
                <a:spcPts val="1200"/>
              </a:spcAft>
            </a:pPr>
            <a:r>
              <a:rPr lang="en-US" dirty="0" smtClean="0"/>
              <a:t>Initiated at application start-up</a:t>
            </a:r>
          </a:p>
          <a:p>
            <a:pPr lvl="1">
              <a:spcBef>
                <a:spcPts val="1200"/>
              </a:spcBef>
              <a:spcAft>
                <a:spcPts val="1200"/>
              </a:spcAft>
            </a:pPr>
            <a:r>
              <a:rPr lang="en-US" dirty="0" smtClean="0"/>
              <a:t>Interfaces are registered into the container</a:t>
            </a:r>
          </a:p>
          <a:p>
            <a:pPr lvl="1">
              <a:spcBef>
                <a:spcPts val="1200"/>
              </a:spcBef>
              <a:spcAft>
                <a:spcPts val="1200"/>
              </a:spcAft>
            </a:pPr>
            <a:r>
              <a:rPr lang="en-US" dirty="0" smtClean="0"/>
              <a:t>Dependencies on interfaces are resolved</a:t>
            </a:r>
          </a:p>
          <a:p>
            <a:pPr lvl="1">
              <a:spcBef>
                <a:spcPts val="1200"/>
              </a:spcBef>
              <a:spcAft>
                <a:spcPts val="1200"/>
              </a:spcAft>
            </a:pPr>
            <a:r>
              <a:rPr lang="en-US" dirty="0" smtClean="0"/>
              <a:t>Examples – </a:t>
            </a:r>
            <a:r>
              <a:rPr lang="en-US" dirty="0" err="1" smtClean="0">
                <a:hlinkClick r:id="rId2"/>
              </a:rPr>
              <a:t>StructureMap</a:t>
            </a:r>
            <a:r>
              <a:rPr lang="en-US" dirty="0" smtClean="0"/>
              <a:t>, </a:t>
            </a:r>
            <a:r>
              <a:rPr lang="en-US" dirty="0" err="1" smtClean="0">
                <a:hlinkClick r:id="rId3"/>
              </a:rPr>
              <a:t>Ninject</a:t>
            </a:r>
            <a:r>
              <a:rPr lang="en-US" dirty="0" smtClean="0"/>
              <a:t> and more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3874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609600" y="2514600"/>
            <a:ext cx="7924800" cy="685800"/>
          </a:xfrm>
        </p:spPr>
        <p:txBody>
          <a:bodyPr/>
          <a:lstStyle/>
          <a:p>
            <a:r>
              <a:rPr lang="en-US" dirty="0" smtClean="0"/>
              <a:t>Dependency Inversion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7734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101600"/>
            <a:ext cx="7086600" cy="838200"/>
          </a:xfrm>
        </p:spPr>
        <p:txBody>
          <a:bodyPr/>
          <a:lstStyle/>
          <a:p>
            <a:r>
              <a:rPr lang="en-US" dirty="0" smtClean="0"/>
              <a:t>SRP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19667" y="1447800"/>
            <a:ext cx="8001000" cy="158504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b="1" i="1" dirty="0" smtClean="0"/>
              <a:t>"The </a:t>
            </a:r>
            <a:r>
              <a:rPr lang="en-US" sz="2400" b="1" i="1" dirty="0"/>
              <a:t>Single Responsibility Principle states that every object should have a single responsibility, and that responsibility should be entirely encapsulated by the class</a:t>
            </a:r>
            <a:r>
              <a:rPr lang="en-US" sz="2400" b="1" i="1" dirty="0" smtClean="0"/>
              <a:t>."</a:t>
            </a:r>
            <a:endParaRPr lang="en-US" sz="2400" dirty="0"/>
          </a:p>
          <a:p>
            <a:pPr algn="r"/>
            <a:r>
              <a:rPr lang="en-US" sz="2400" b="1" dirty="0"/>
              <a:t>Wikipedia </a:t>
            </a:r>
            <a:endParaRPr lang="en-US" sz="2400" b="1" dirty="0">
              <a:solidFill>
                <a:schemeClr val="tx2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Consolas" pitchFamily="49" charset="0"/>
            </a:endParaRPr>
          </a:p>
        </p:txBody>
      </p:sp>
      <p:pic>
        <p:nvPicPr>
          <p:cNvPr id="2050" name="Picture 2" descr="http://images.cheezburger.com/completestore/2011/8/14/2c2601bd-c0aa-4d5c-958a-64a369ed75a4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63"/>
          <a:stretch/>
        </p:blipFill>
        <p:spPr bwMode="auto">
          <a:xfrm>
            <a:off x="5791197" y="3840580"/>
            <a:ext cx="2929467" cy="2114424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719667" y="4191000"/>
            <a:ext cx="4690533" cy="124649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b="1" i="1" dirty="0" smtClean="0"/>
              <a:t>"There </a:t>
            </a:r>
            <a:r>
              <a:rPr lang="en-US" sz="2400" b="1" i="1" dirty="0"/>
              <a:t>should never be more than one reason for a class to change</a:t>
            </a:r>
            <a:r>
              <a:rPr lang="en-US" sz="2400" b="1" i="1" dirty="0" smtClean="0"/>
              <a:t>."</a:t>
            </a:r>
            <a:endParaRPr lang="en-US" sz="2400" dirty="0"/>
          </a:p>
          <a:p>
            <a:pPr algn="r"/>
            <a:r>
              <a:rPr lang="en-US" sz="2400" b="1" dirty="0"/>
              <a:t>Robert C. “Uncle Bob” Martin </a:t>
            </a:r>
            <a:endParaRPr lang="en-US" sz="2400" b="1" dirty="0">
              <a:solidFill>
                <a:schemeClr val="tx2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8281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25400" y="3048000"/>
            <a:ext cx="5181600" cy="685800"/>
          </a:xfrm>
        </p:spPr>
        <p:txBody>
          <a:bodyPr/>
          <a:lstStyle/>
          <a:p>
            <a:r>
              <a:rPr lang="en-US" dirty="0" smtClean="0"/>
              <a:t>Other Principles</a:t>
            </a:r>
            <a:endParaRPr lang="en-US" dirty="0"/>
          </a:p>
        </p:txBody>
      </p:sp>
      <p:pic>
        <p:nvPicPr>
          <p:cNvPr id="3074" name="Picture 2" descr="https://cdn.thewatershed.com/wp-content/uploads/2013/07/KEEP-CALM-AND-KEEP-TRYING-MMM-02-25-13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638"/>
          <a:stretch/>
        </p:blipFill>
        <p:spPr bwMode="auto">
          <a:xfrm>
            <a:off x="5029200" y="1371600"/>
            <a:ext cx="3730857" cy="4318000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3930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09600" y="990600"/>
            <a:ext cx="7924800" cy="685800"/>
          </a:xfrm>
        </p:spPr>
        <p:txBody>
          <a:bodyPr/>
          <a:lstStyle/>
          <a:p>
            <a:r>
              <a:rPr lang="en-US" dirty="0" smtClean="0"/>
              <a:t>Don't Repeat Yourself</a:t>
            </a:r>
            <a:endParaRPr lang="en-US" dirty="0"/>
          </a:p>
        </p:txBody>
      </p:sp>
      <p:pic>
        <p:nvPicPr>
          <p:cNvPr id="1026" name="Picture 2" descr="http://matthewturland.com/slides/phpoop/img/dont-repeat-yourself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0" y="1820333"/>
            <a:ext cx="5715000" cy="4572000"/>
          </a:xfrm>
          <a:prstGeom prst="roundRect">
            <a:avLst>
              <a:gd name="adj" fmla="val 340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0388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101600"/>
            <a:ext cx="7086600" cy="838200"/>
          </a:xfrm>
        </p:spPr>
        <p:txBody>
          <a:bodyPr/>
          <a:lstStyle/>
          <a:p>
            <a:r>
              <a:rPr lang="en-US" dirty="0" smtClean="0"/>
              <a:t>DRY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62000" y="1295399"/>
            <a:ext cx="7625751" cy="12003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b="1" i="1" dirty="0" smtClean="0"/>
              <a:t>"Every </a:t>
            </a:r>
            <a:r>
              <a:rPr lang="en-US" sz="2400" b="1" i="1" dirty="0"/>
              <a:t>piece of knowledge must have a single, unambiguous representation in the system</a:t>
            </a:r>
            <a:r>
              <a:rPr lang="en-US" sz="2400" b="1" i="1" dirty="0" smtClean="0"/>
              <a:t>."</a:t>
            </a:r>
          </a:p>
          <a:p>
            <a:pPr algn="r"/>
            <a:r>
              <a:rPr lang="en-US" sz="2400" b="1" dirty="0"/>
              <a:t>The Pragmatic Programmer</a:t>
            </a:r>
            <a:endParaRPr lang="en-US" sz="2400" b="1" dirty="0" smtClean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61998" y="2895600"/>
            <a:ext cx="7625751" cy="121571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b="1" i="1" dirty="0" smtClean="0"/>
              <a:t>"Repetition </a:t>
            </a:r>
            <a:r>
              <a:rPr lang="en-US" sz="2400" b="1" i="1" dirty="0"/>
              <a:t>in logic calls for abstraction. Repetition in process calls for </a:t>
            </a:r>
            <a:r>
              <a:rPr lang="en-US" sz="2400" b="1" i="1" dirty="0" smtClean="0"/>
              <a:t>automation."</a:t>
            </a:r>
          </a:p>
          <a:p>
            <a:pPr algn="r"/>
            <a:r>
              <a:rPr lang="en-US" sz="2400" b="1" dirty="0"/>
              <a:t>97 Things Every Programmer Should Know </a:t>
            </a:r>
            <a:endParaRPr lang="en-US" sz="2400" b="1" dirty="0" smtClean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761998" y="4363083"/>
            <a:ext cx="4800600" cy="2042011"/>
          </a:xfrm>
        </p:spPr>
        <p:txBody>
          <a:bodyPr numCol="1"/>
          <a:lstStyle/>
          <a:p>
            <a:r>
              <a:rPr lang="en-US" dirty="0"/>
              <a:t>Variations include: </a:t>
            </a:r>
            <a:endParaRPr lang="en-US" b="0" dirty="0"/>
          </a:p>
          <a:p>
            <a:pPr lvl="1"/>
            <a:r>
              <a:rPr lang="en-US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Once </a:t>
            </a:r>
            <a:r>
              <a:rPr lang="en-US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and Only Once </a:t>
            </a:r>
            <a:endParaRPr lang="en-US" b="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  <a:p>
            <a:pPr lvl="1"/>
            <a:r>
              <a:rPr lang="en-US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Duplication </a:t>
            </a:r>
            <a:r>
              <a:rPr lang="en-US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Is Evil (DIE) </a:t>
            </a:r>
            <a:endParaRPr lang="en-US" b="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  <a:p>
            <a:endParaRPr lang="en-US" dirty="0"/>
          </a:p>
        </p:txBody>
      </p:sp>
      <p:pic>
        <p:nvPicPr>
          <p:cNvPr id="2050" name="Picture 2" descr="http://www.malmin.co.uk/blog/wp-content/uploads/2014/03/dry_lan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3949" y="4572102"/>
            <a:ext cx="2438400" cy="1623974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6383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101600"/>
            <a:ext cx="7086600" cy="838200"/>
          </a:xfrm>
        </p:spPr>
        <p:txBody>
          <a:bodyPr/>
          <a:lstStyle/>
          <a:p>
            <a:r>
              <a:rPr lang="en-US" dirty="0" smtClean="0"/>
              <a:t>DRY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04800" y="838200"/>
            <a:ext cx="8686800" cy="5791200"/>
          </a:xfrm>
        </p:spPr>
        <p:txBody>
          <a:bodyPr numCol="1"/>
          <a:lstStyle/>
          <a:p>
            <a:r>
              <a:rPr lang="en-US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Classic violations</a:t>
            </a:r>
          </a:p>
          <a:p>
            <a:pPr lvl="1"/>
            <a:r>
              <a:rPr lang="en-US" dirty="0" smtClean="0"/>
              <a:t>Magic </a:t>
            </a:r>
            <a:r>
              <a:rPr lang="en-US" dirty="0"/>
              <a:t>Strings/Values </a:t>
            </a:r>
            <a:endParaRPr lang="en-US" b="0" dirty="0"/>
          </a:p>
          <a:p>
            <a:pPr lvl="1"/>
            <a:r>
              <a:rPr lang="en-US" dirty="0"/>
              <a:t>Duplicate logic in multiple locations </a:t>
            </a:r>
            <a:endParaRPr lang="en-US" b="0" dirty="0"/>
          </a:p>
          <a:p>
            <a:pPr lvl="1"/>
            <a:r>
              <a:rPr lang="en-US" dirty="0"/>
              <a:t>Repeated if-then logic </a:t>
            </a:r>
            <a:endParaRPr lang="en-US" b="0" dirty="0"/>
          </a:p>
          <a:p>
            <a:pPr lvl="1"/>
            <a:r>
              <a:rPr lang="en-US" dirty="0"/>
              <a:t>Conditionals instead of polymorphism </a:t>
            </a:r>
            <a:endParaRPr lang="en-US" b="0" dirty="0"/>
          </a:p>
          <a:p>
            <a:pPr lvl="1"/>
            <a:r>
              <a:rPr lang="en-US" dirty="0"/>
              <a:t>Repeated Execution Patterns </a:t>
            </a:r>
            <a:endParaRPr lang="en-US" b="0" dirty="0"/>
          </a:p>
          <a:p>
            <a:pPr lvl="1"/>
            <a:r>
              <a:rPr lang="en-US" dirty="0"/>
              <a:t>Lots of duplicate, probably copy-pasted, code </a:t>
            </a:r>
            <a:endParaRPr lang="en-US" b="0" dirty="0"/>
          </a:p>
          <a:p>
            <a:pPr lvl="1"/>
            <a:r>
              <a:rPr lang="en-US" dirty="0"/>
              <a:t>Only manual tests </a:t>
            </a:r>
            <a:endParaRPr lang="en-US" b="0" dirty="0"/>
          </a:p>
          <a:p>
            <a:pPr lvl="1"/>
            <a:r>
              <a:rPr lang="en-US" dirty="0"/>
              <a:t>Static methods everywhere </a:t>
            </a:r>
            <a:endParaRPr lang="en-US" b="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6046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609600" y="2514600"/>
            <a:ext cx="7924800" cy="685800"/>
          </a:xfrm>
        </p:spPr>
        <p:txBody>
          <a:bodyPr/>
          <a:lstStyle/>
          <a:p>
            <a:r>
              <a:rPr lang="en-US" dirty="0" smtClean="0"/>
              <a:t>Don't Repeat Yourself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4416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09600" y="990600"/>
            <a:ext cx="7924800" cy="685800"/>
          </a:xfrm>
        </p:spPr>
        <p:txBody>
          <a:bodyPr/>
          <a:lstStyle/>
          <a:p>
            <a:r>
              <a:rPr lang="en-US" dirty="0" smtClean="0"/>
              <a:t>You </a:t>
            </a:r>
            <a:r>
              <a:rPr lang="en-US" dirty="0" err="1" smtClean="0"/>
              <a:t>Ain't</a:t>
            </a:r>
            <a:r>
              <a:rPr lang="en-US" dirty="0" smtClean="0"/>
              <a:t> </a:t>
            </a:r>
            <a:r>
              <a:rPr lang="en-US" dirty="0" err="1" smtClean="0"/>
              <a:t>Gonna</a:t>
            </a:r>
            <a:r>
              <a:rPr lang="en-US" dirty="0" smtClean="0"/>
              <a:t> Need It</a:t>
            </a:r>
            <a:endParaRPr lang="en-US" dirty="0"/>
          </a:p>
        </p:txBody>
      </p:sp>
      <p:pic>
        <p:nvPicPr>
          <p:cNvPr id="4098" name="Picture 2" descr="C:\Users\kenov\Downloads\7021453805_c1afec4f9f_o (1)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1905000"/>
            <a:ext cx="4191000" cy="4191000"/>
          </a:xfrm>
          <a:prstGeom prst="roundRect">
            <a:avLst>
              <a:gd name="adj" fmla="val 3058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0971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101600"/>
            <a:ext cx="7086600" cy="838200"/>
          </a:xfrm>
        </p:spPr>
        <p:txBody>
          <a:bodyPr/>
          <a:lstStyle/>
          <a:p>
            <a:r>
              <a:rPr lang="en-US" dirty="0" smtClean="0"/>
              <a:t>YAGNI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46</a:t>
            </a:fld>
            <a:endParaRPr lang="en-US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62000" y="1143000"/>
            <a:ext cx="7625751" cy="12003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b="1" i="1" dirty="0" smtClean="0"/>
              <a:t>"A </a:t>
            </a:r>
            <a:r>
              <a:rPr lang="en-US" sz="2400" b="1" i="1" dirty="0"/>
              <a:t>programmer should not add functionality until deemed necessary</a:t>
            </a:r>
            <a:r>
              <a:rPr lang="en-US" sz="2400" b="1" i="1" dirty="0" smtClean="0"/>
              <a:t>."</a:t>
            </a:r>
          </a:p>
          <a:p>
            <a:pPr algn="r"/>
            <a:r>
              <a:rPr lang="en-US" sz="2400" b="1" dirty="0" smtClean="0"/>
              <a:t>Wikipedia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61998" y="2667000"/>
            <a:ext cx="7625751" cy="121571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b="1" i="1" dirty="0" smtClean="0"/>
              <a:t>"Always </a:t>
            </a:r>
            <a:r>
              <a:rPr lang="en-US" sz="2400" b="1" i="1" dirty="0"/>
              <a:t>implement things when you actually need them, never when you just foresee that you need them</a:t>
            </a:r>
            <a:r>
              <a:rPr lang="en-US" sz="2400" b="1" i="1" dirty="0" smtClean="0"/>
              <a:t>."</a:t>
            </a:r>
          </a:p>
          <a:p>
            <a:pPr algn="r"/>
            <a:r>
              <a:rPr lang="en-US" sz="2400" b="1" dirty="0"/>
              <a:t>Ron </a:t>
            </a:r>
            <a:r>
              <a:rPr lang="en-US" sz="2400" b="1" dirty="0" smtClean="0"/>
              <a:t>Jeffries, XP co-founder</a:t>
            </a:r>
          </a:p>
        </p:txBody>
      </p:sp>
      <p:pic>
        <p:nvPicPr>
          <p:cNvPr id="5122" name="Picture 2" descr="http://globusnews.net/wp-content/uploads/2011/04/agn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8533" y="4153801"/>
            <a:ext cx="3352800" cy="2233398"/>
          </a:xfrm>
          <a:prstGeom prst="roundRect">
            <a:avLst>
              <a:gd name="adj" fmla="val 937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://i.imgur.com/JPsizDt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71" b="2885"/>
          <a:stretch/>
        </p:blipFill>
        <p:spPr bwMode="auto">
          <a:xfrm>
            <a:off x="753531" y="4191000"/>
            <a:ext cx="3048000" cy="2159001"/>
          </a:xfrm>
          <a:prstGeom prst="roundRect">
            <a:avLst>
              <a:gd name="adj" fmla="val 9608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620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101600"/>
            <a:ext cx="7086600" cy="838200"/>
          </a:xfrm>
        </p:spPr>
        <p:txBody>
          <a:bodyPr/>
          <a:lstStyle/>
          <a:p>
            <a:r>
              <a:rPr lang="en-US" dirty="0" smtClean="0"/>
              <a:t>YAGNI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47</a:t>
            </a:fld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04800" y="1100667"/>
            <a:ext cx="8623791" cy="4995333"/>
          </a:xfrm>
        </p:spPr>
        <p:txBody>
          <a:bodyPr numCol="1"/>
          <a:lstStyle/>
          <a:p>
            <a:r>
              <a:rPr lang="en-US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Disadvantages</a:t>
            </a:r>
          </a:p>
          <a:p>
            <a:pPr lvl="1"/>
            <a:r>
              <a:rPr lang="en-US" dirty="0" smtClean="0"/>
              <a:t>Time for adding, testing, improving</a:t>
            </a:r>
            <a:endParaRPr lang="en-US" b="0" dirty="0"/>
          </a:p>
          <a:p>
            <a:pPr lvl="1"/>
            <a:r>
              <a:rPr lang="en-US" dirty="0" smtClean="0"/>
              <a:t>Debugging, documented, supported</a:t>
            </a:r>
            <a:endParaRPr lang="en-US" b="0" dirty="0"/>
          </a:p>
          <a:p>
            <a:pPr lvl="1"/>
            <a:r>
              <a:rPr lang="en-US" dirty="0" smtClean="0"/>
              <a:t>Difficult for requirements</a:t>
            </a:r>
            <a:endParaRPr lang="en-US" b="0" dirty="0"/>
          </a:p>
          <a:p>
            <a:pPr lvl="1"/>
            <a:r>
              <a:rPr lang="en-US" dirty="0" smtClean="0"/>
              <a:t>Larger and complicate software</a:t>
            </a:r>
            <a:endParaRPr lang="en-US" b="0" dirty="0"/>
          </a:p>
          <a:p>
            <a:pPr lvl="1"/>
            <a:r>
              <a:rPr lang="en-US" dirty="0" smtClean="0"/>
              <a:t>May lead to adding even more features</a:t>
            </a:r>
            <a:endParaRPr lang="en-US" b="0" dirty="0"/>
          </a:p>
          <a:p>
            <a:pPr lvl="1"/>
            <a:r>
              <a:rPr lang="en-US" dirty="0" smtClean="0"/>
              <a:t>May be not know to clients</a:t>
            </a:r>
            <a:endParaRPr lang="en-US" b="0" dirty="0"/>
          </a:p>
          <a:p>
            <a:endParaRPr lang="en-US" dirty="0"/>
          </a:p>
        </p:txBody>
      </p:sp>
      <p:pic>
        <p:nvPicPr>
          <p:cNvPr id="8194" name="Picture 2" descr="http://www.agilenutshell.com/assets/agilemyths/antiarchitecture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74"/>
          <a:stretch/>
        </p:blipFill>
        <p:spPr bwMode="auto">
          <a:xfrm>
            <a:off x="6553200" y="2929466"/>
            <a:ext cx="2375391" cy="1408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2984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609600" y="2514600"/>
            <a:ext cx="7924800" cy="685800"/>
          </a:xfrm>
        </p:spPr>
        <p:txBody>
          <a:bodyPr/>
          <a:lstStyle/>
          <a:p>
            <a:r>
              <a:rPr lang="en-US" dirty="0" smtClean="0"/>
              <a:t>You </a:t>
            </a:r>
            <a:r>
              <a:rPr lang="en-US" dirty="0" err="1" smtClean="0"/>
              <a:t>Ain't</a:t>
            </a:r>
            <a:r>
              <a:rPr lang="en-US" dirty="0" smtClean="0"/>
              <a:t> </a:t>
            </a:r>
            <a:r>
              <a:rPr lang="en-US" dirty="0" err="1" smtClean="0"/>
              <a:t>Gonna</a:t>
            </a:r>
            <a:r>
              <a:rPr lang="en-US" dirty="0" smtClean="0"/>
              <a:t> Need It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1212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09600" y="838200"/>
            <a:ext cx="7924800" cy="685800"/>
          </a:xfrm>
        </p:spPr>
        <p:txBody>
          <a:bodyPr/>
          <a:lstStyle/>
          <a:p>
            <a:r>
              <a:rPr lang="en-US" dirty="0" smtClean="0"/>
              <a:t>Keep It Simple, Stupid</a:t>
            </a:r>
            <a:endParaRPr lang="en-US" dirty="0"/>
          </a:p>
        </p:txBody>
      </p:sp>
      <p:pic>
        <p:nvPicPr>
          <p:cNvPr id="7172" name="Picture 4" descr="Motivato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1676400"/>
            <a:ext cx="5943600" cy="4754880"/>
          </a:xfrm>
          <a:prstGeom prst="roundRect">
            <a:avLst>
              <a:gd name="adj" fmla="val 4672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6423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SRP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075267"/>
            <a:ext cx="8686800" cy="5791200"/>
          </a:xfrm>
        </p:spPr>
        <p:txBody>
          <a:bodyPr/>
          <a:lstStyle/>
          <a:p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Cohesion</a:t>
            </a:r>
          </a:p>
          <a:p>
            <a:pPr lvl="1"/>
            <a:r>
              <a:rPr lang="en-US" dirty="0" smtClean="0"/>
              <a:t>Relation of responsibilities</a:t>
            </a:r>
          </a:p>
          <a:p>
            <a:pPr lvl="1"/>
            <a:r>
              <a:rPr lang="en-US" dirty="0" smtClean="0"/>
              <a:t>Focused on one task</a:t>
            </a:r>
          </a:p>
          <a:p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Coupling</a:t>
            </a:r>
          </a:p>
          <a:p>
            <a:pPr lvl="1"/>
            <a:r>
              <a:rPr lang="en-US" dirty="0" smtClean="0"/>
              <a:t>Dependency on other modules</a:t>
            </a:r>
          </a:p>
          <a:p>
            <a:pPr lvl="1"/>
            <a:r>
              <a:rPr lang="en-US" dirty="0" smtClean="0"/>
              <a:t>Relationship between modules</a:t>
            </a:r>
          </a:p>
          <a:p>
            <a:r>
              <a:rPr lang="en-US" dirty="0" smtClean="0"/>
              <a:t>Ideal -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low coupling </a:t>
            </a:r>
            <a:r>
              <a:rPr lang="en-US" dirty="0" smtClean="0"/>
              <a:t>/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strong cohesion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pic>
        <p:nvPicPr>
          <p:cNvPr id="4098" name="Picture 2" descr="http://hugelolcdn.com/i700/12767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76067">
            <a:off x="5998748" y="1042182"/>
            <a:ext cx="2548716" cy="2543175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6554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101600"/>
            <a:ext cx="7086600" cy="838200"/>
          </a:xfrm>
        </p:spPr>
        <p:txBody>
          <a:bodyPr/>
          <a:lstStyle/>
          <a:p>
            <a:r>
              <a:rPr lang="en-US" dirty="0" smtClean="0"/>
              <a:t>KISS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50</a:t>
            </a:fld>
            <a:endParaRPr lang="en-US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62000" y="1143000"/>
            <a:ext cx="7625751" cy="83099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b="1" i="1" dirty="0" smtClean="0"/>
              <a:t>"Most </a:t>
            </a:r>
            <a:r>
              <a:rPr lang="en-US" sz="2400" b="1" i="1" dirty="0"/>
              <a:t>systems work best if they are kept </a:t>
            </a:r>
            <a:r>
              <a:rPr lang="en-US" sz="2400" b="1" i="1" dirty="0" smtClean="0"/>
              <a:t>simple."</a:t>
            </a:r>
          </a:p>
          <a:p>
            <a:pPr algn="r"/>
            <a:r>
              <a:rPr lang="en-US" sz="2400" b="1" dirty="0"/>
              <a:t>U.S. Navy </a:t>
            </a:r>
            <a:endParaRPr lang="en-US" sz="2400" b="1" dirty="0" smtClean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61998" y="2667000"/>
            <a:ext cx="7625751" cy="121571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b="1" i="1" dirty="0" smtClean="0"/>
              <a:t>"Simplicity </a:t>
            </a:r>
            <a:r>
              <a:rPr lang="en-US" sz="2400" b="1" i="1" dirty="0"/>
              <a:t>should be a key goal in design and unnecessary complexity should be avoided</a:t>
            </a:r>
            <a:r>
              <a:rPr lang="en-US" sz="2400" b="1" i="1" dirty="0" smtClean="0"/>
              <a:t>."</a:t>
            </a:r>
          </a:p>
          <a:p>
            <a:pPr algn="r"/>
            <a:r>
              <a:rPr lang="en-US" sz="2400" b="1" dirty="0" smtClean="0"/>
              <a:t>Wikipedia</a:t>
            </a:r>
          </a:p>
        </p:txBody>
      </p:sp>
      <p:pic>
        <p:nvPicPr>
          <p:cNvPr id="6146" name="Picture 2" descr="http://betterarchitecture.files.wordpress.com/2013/02/rubenven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4343400"/>
            <a:ext cx="3581400" cy="2105864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ttp://www.nfold.com/public_ftp/Kis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304" y="4343400"/>
            <a:ext cx="2596445" cy="2190751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25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609600" y="2514600"/>
            <a:ext cx="7924800" cy="685800"/>
          </a:xfrm>
        </p:spPr>
        <p:txBody>
          <a:bodyPr/>
          <a:lstStyle/>
          <a:p>
            <a:r>
              <a:rPr lang="en-US" dirty="0" smtClean="0"/>
              <a:t>Keep It Simple Stupid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3049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533400" y="1524000"/>
            <a:ext cx="8204200" cy="685800"/>
          </a:xfrm>
        </p:spPr>
        <p:txBody>
          <a:bodyPr/>
          <a:lstStyle/>
          <a:p>
            <a:r>
              <a:rPr lang="en-US" dirty="0" smtClean="0"/>
              <a:t>Even More Principles</a:t>
            </a:r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1475" y="2590800"/>
            <a:ext cx="3448050" cy="3677256"/>
          </a:xfrm>
          <a:prstGeom prst="round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09412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508000" y="990600"/>
            <a:ext cx="8204200" cy="685800"/>
          </a:xfrm>
        </p:spPr>
        <p:txBody>
          <a:bodyPr/>
          <a:lstStyle/>
          <a:p>
            <a:r>
              <a:rPr lang="en-US" dirty="0" smtClean="0"/>
              <a:t>Golden Hammer</a:t>
            </a:r>
            <a:endParaRPr lang="en-US" dirty="0"/>
          </a:p>
        </p:txBody>
      </p:sp>
      <p:pic>
        <p:nvPicPr>
          <p:cNvPr id="10242" name="Picture 2" descr="C:\Users\kenov\Downloads\6875349188_773dfac5f4_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100" y="1905000"/>
            <a:ext cx="4572000" cy="4572000"/>
          </a:xfrm>
          <a:prstGeom prst="roundRect">
            <a:avLst>
              <a:gd name="adj" fmla="val 33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0556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508000" y="990600"/>
            <a:ext cx="8204200" cy="685800"/>
          </a:xfrm>
        </p:spPr>
        <p:txBody>
          <a:bodyPr/>
          <a:lstStyle/>
          <a:p>
            <a:r>
              <a:rPr lang="en-US" dirty="0" smtClean="0"/>
              <a:t>Feature Creep</a:t>
            </a:r>
            <a:endParaRPr lang="en-US" dirty="0"/>
          </a:p>
        </p:txBody>
      </p:sp>
      <p:pic>
        <p:nvPicPr>
          <p:cNvPr id="11266" name="Picture 2" descr="C:\Users\kenov\Downloads\6875349260_fc4def1a0a_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0300" y="1905000"/>
            <a:ext cx="4419600" cy="4419600"/>
          </a:xfrm>
          <a:prstGeom prst="roundRect">
            <a:avLst>
              <a:gd name="adj" fmla="val 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8673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508000" y="990600"/>
            <a:ext cx="8204200" cy="685800"/>
          </a:xfrm>
        </p:spPr>
        <p:txBody>
          <a:bodyPr/>
          <a:lstStyle/>
          <a:p>
            <a:r>
              <a:rPr lang="en-US" dirty="0" smtClean="0"/>
              <a:t>Duck Tape Coder</a:t>
            </a:r>
            <a:endParaRPr lang="en-US" dirty="0"/>
          </a:p>
        </p:txBody>
      </p:sp>
      <p:pic>
        <p:nvPicPr>
          <p:cNvPr id="13314" name="Picture 2" descr="C:\Users\kenov\Downloads\7021453477_6722f03ae5_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0300" y="1981200"/>
            <a:ext cx="4419600" cy="4419600"/>
          </a:xfrm>
          <a:prstGeom prst="roundRect">
            <a:avLst>
              <a:gd name="adj" fmla="val 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5278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508000" y="914400"/>
            <a:ext cx="8204200" cy="762000"/>
          </a:xfrm>
        </p:spPr>
        <p:txBody>
          <a:bodyPr/>
          <a:lstStyle/>
          <a:p>
            <a:r>
              <a:rPr lang="en-US" dirty="0" smtClean="0"/>
              <a:t>Iceberg Class</a:t>
            </a:r>
            <a:endParaRPr lang="en-US" dirty="0"/>
          </a:p>
        </p:txBody>
      </p:sp>
      <p:pic>
        <p:nvPicPr>
          <p:cNvPr id="14338" name="Picture 2" descr="http://deviq.com/Media/Default/Article/iceberg-class/IcebergClas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9025" y="1981200"/>
            <a:ext cx="4502150" cy="4502150"/>
          </a:xfrm>
          <a:prstGeom prst="roundRect">
            <a:avLst>
              <a:gd name="adj" fmla="val 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3862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508000" y="990600"/>
            <a:ext cx="8204200" cy="685800"/>
          </a:xfrm>
        </p:spPr>
        <p:txBody>
          <a:bodyPr/>
          <a:lstStyle/>
          <a:p>
            <a:r>
              <a:rPr lang="en-US" dirty="0" smtClean="0"/>
              <a:t>Spaghetti Code</a:t>
            </a:r>
            <a:endParaRPr lang="en-US" dirty="0"/>
          </a:p>
        </p:txBody>
      </p:sp>
      <p:pic>
        <p:nvPicPr>
          <p:cNvPr id="15362" name="Picture 2" descr="http://deviq.com/Media/Default/Article/spaghetti-code/SpaghettiCod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3150" y="1981200"/>
            <a:ext cx="4533900" cy="4533900"/>
          </a:xfrm>
          <a:prstGeom prst="roundRect">
            <a:avLst>
              <a:gd name="adj" fmla="val 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5685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508000" y="762000"/>
            <a:ext cx="8204200" cy="685800"/>
          </a:xfrm>
        </p:spPr>
        <p:txBody>
          <a:bodyPr/>
          <a:lstStyle/>
          <a:p>
            <a:r>
              <a:rPr lang="en-US" dirty="0" smtClean="0"/>
              <a:t>Calendar Coder</a:t>
            </a:r>
            <a:endParaRPr lang="en-US" dirty="0"/>
          </a:p>
        </p:txBody>
      </p:sp>
      <p:pic>
        <p:nvPicPr>
          <p:cNvPr id="16386" name="Picture 2" descr="Calendar Cod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1676400"/>
            <a:ext cx="4800600" cy="4800600"/>
          </a:xfrm>
          <a:prstGeom prst="roundRect">
            <a:avLst>
              <a:gd name="adj" fmla="val 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4170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508000" y="990600"/>
            <a:ext cx="8204200" cy="685800"/>
          </a:xfrm>
        </p:spPr>
        <p:txBody>
          <a:bodyPr/>
          <a:lstStyle/>
          <a:p>
            <a:r>
              <a:rPr lang="en-US" dirty="0" smtClean="0"/>
              <a:t>Reinventing The Wheel</a:t>
            </a:r>
            <a:endParaRPr lang="en-US" dirty="0"/>
          </a:p>
        </p:txBody>
      </p:sp>
      <p:pic>
        <p:nvPicPr>
          <p:cNvPr id="17410" name="Picture 2" descr="C:\Users\kenov\Downloads\6875349630_7b9fe8f261_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6950" y="1905000"/>
            <a:ext cx="4686300" cy="4686300"/>
          </a:xfrm>
          <a:prstGeom prst="roundRect">
            <a:avLst>
              <a:gd name="adj" fmla="val 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3741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SRP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066800"/>
            <a:ext cx="8686800" cy="5791200"/>
          </a:xfrm>
        </p:spPr>
        <p:txBody>
          <a:bodyPr/>
          <a:lstStyle/>
          <a:p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Responsibilities</a:t>
            </a:r>
          </a:p>
          <a:p>
            <a:pPr lvl="1"/>
            <a:r>
              <a:rPr lang="en-US" dirty="0" smtClean="0"/>
              <a:t>"A reason to change"</a:t>
            </a:r>
          </a:p>
          <a:p>
            <a:pPr lvl="1"/>
            <a:r>
              <a:rPr lang="en-US" dirty="0" smtClean="0"/>
              <a:t>Mapped to project requirements</a:t>
            </a:r>
          </a:p>
          <a:p>
            <a:pPr lvl="1"/>
            <a:r>
              <a:rPr lang="en-US" dirty="0" smtClean="0"/>
              <a:t>More requirements – more possible changes</a:t>
            </a:r>
          </a:p>
          <a:p>
            <a:pPr lvl="1"/>
            <a:r>
              <a:rPr lang="en-US" dirty="0" smtClean="0"/>
              <a:t>More responsibilities – more changes in code</a:t>
            </a:r>
          </a:p>
          <a:p>
            <a:pPr lvl="1"/>
            <a:r>
              <a:rPr lang="en-US" dirty="0" smtClean="0"/>
              <a:t>Multiple responsibilities in one class – coupling</a:t>
            </a:r>
          </a:p>
          <a:p>
            <a:pPr lvl="1"/>
            <a:r>
              <a:rPr lang="en-US" dirty="0" smtClean="0"/>
              <a:t>More coupling – more errors on change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pic>
        <p:nvPicPr>
          <p:cNvPr id="5122" name="Picture 2" descr="http://rack.2.mshcdn.com/media/ZgkyMDEyLzEyLzA0L2RkL3doeXNvY2lhbG1lLmNUQS5qcGcKcAl0aHVtYgk5NTB4NTM0IwplCWpwZw/df4b3ad9/8da/why-social-media-is-vital-to-corporate-social-responsibility-6f06cc0c0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60560">
            <a:off x="6197600" y="1127967"/>
            <a:ext cx="2590800" cy="1456302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0350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508000" y="990600"/>
            <a:ext cx="8204200" cy="685800"/>
          </a:xfrm>
        </p:spPr>
        <p:txBody>
          <a:bodyPr/>
          <a:lstStyle/>
          <a:p>
            <a:r>
              <a:rPr lang="en-US" dirty="0" smtClean="0"/>
              <a:t>Copy Paste Programming</a:t>
            </a:r>
            <a:endParaRPr lang="en-US" dirty="0"/>
          </a:p>
        </p:txBody>
      </p:sp>
      <p:pic>
        <p:nvPicPr>
          <p:cNvPr id="18434" name="Picture 2" descr="C:\Users\kenov\Downloads\6875349654_647eb6d17f_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100" y="1905000"/>
            <a:ext cx="4572000" cy="4572000"/>
          </a:xfrm>
          <a:prstGeom prst="roundRect">
            <a:avLst>
              <a:gd name="adj" fmla="val 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2273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508000" y="990600"/>
            <a:ext cx="8204200" cy="685800"/>
          </a:xfrm>
        </p:spPr>
        <p:txBody>
          <a:bodyPr/>
          <a:lstStyle/>
          <a:p>
            <a:r>
              <a:rPr lang="en-US" dirty="0" smtClean="0"/>
              <a:t>Boy Scout Rule</a:t>
            </a:r>
            <a:endParaRPr lang="en-US" dirty="0"/>
          </a:p>
        </p:txBody>
      </p:sp>
      <p:pic>
        <p:nvPicPr>
          <p:cNvPr id="19458" name="Picture 2" descr="C:\Users\kenov\Downloads\7021453887_8659c3b6a5_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5416" y="1905000"/>
            <a:ext cx="4669367" cy="4669367"/>
          </a:xfrm>
          <a:prstGeom prst="roundRect">
            <a:avLst>
              <a:gd name="adj" fmla="val 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4224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57400" y="76200"/>
            <a:ext cx="6934200" cy="838200"/>
          </a:xfrm>
        </p:spPr>
        <p:txBody>
          <a:bodyPr/>
          <a:lstStyle/>
          <a:p>
            <a:r>
              <a:rPr lang="en-US" dirty="0"/>
              <a:t>SOLID </a:t>
            </a:r>
            <a:r>
              <a:rPr lang="en-US" dirty="0" smtClean="0"/>
              <a:t>And Other Principles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6115980" y="6400800"/>
            <a:ext cx="2909707" cy="369332"/>
          </a:xfrm>
        </p:spPr>
        <p:txBody>
          <a:bodyPr/>
          <a:lstStyle/>
          <a:p>
            <a:r>
              <a:rPr lang="en-US" dirty="0" smtClean="0">
                <a:hlinkClick r:id="rId2"/>
              </a:rPr>
              <a:t>http://academy.telerik.com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228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Free Trainings @ Telerik Academy</a:t>
            </a:r>
            <a:endParaRPr lang="en-US" sz="36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28600" y="1066800"/>
            <a:ext cx="8686800" cy="5638800"/>
          </a:xfrm>
        </p:spPr>
        <p:txBody>
          <a:bodyPr/>
          <a:lstStyle/>
          <a:p>
            <a:r>
              <a:rPr lang="en-US" dirty="0" smtClean="0"/>
              <a:t>C# Programming @ Telerik Academy</a:t>
            </a:r>
          </a:p>
          <a:p>
            <a:pPr marL="574675" lvl="2" indent="-282575"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noProof="1">
                <a:hlinkClick r:id="rId2"/>
              </a:rPr>
              <a:t>csharpfundamentals.telerik.com</a:t>
            </a:r>
            <a:endParaRPr lang="en-US" noProof="1"/>
          </a:p>
          <a:p>
            <a:pPr marL="282575" lvl="1" indent="-282575">
              <a:spcBef>
                <a:spcPts val="18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dirty="0" smtClean="0"/>
              <a:t>Telerik Software Academy</a:t>
            </a:r>
          </a:p>
          <a:p>
            <a:pPr marL="574675" lvl="2" indent="-282575"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noProof="1" smtClean="0">
                <a:hlinkClick r:id="rId3" tooltip="Telerik Software Academy - Free Programming Courses"/>
              </a:rPr>
              <a:t>academy.telerik.com</a:t>
            </a:r>
            <a:endParaRPr lang="en-US" noProof="1" smtClean="0"/>
          </a:p>
          <a:p>
            <a:pPr marL="282575" lvl="1" indent="-282575">
              <a:spcBef>
                <a:spcPts val="18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dirty="0" smtClean="0"/>
              <a:t>Telerik Academy @ Facebook</a:t>
            </a:r>
          </a:p>
          <a:p>
            <a:pPr marL="574675" lvl="2" indent="-282575"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noProof="1" smtClean="0">
                <a:hlinkClick r:id="rId4" tooltip="Telerik Softyware Academy @ Facebook"/>
              </a:rPr>
              <a:t>facebook.com/TelerikAcademy</a:t>
            </a:r>
            <a:endParaRPr lang="en-US" noProof="1" smtClean="0"/>
          </a:p>
          <a:p>
            <a:pPr marL="282575" lvl="1" indent="-282575">
              <a:spcBef>
                <a:spcPts val="18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dirty="0" smtClean="0"/>
              <a:t>Telerik Software Academy Forums</a:t>
            </a:r>
          </a:p>
          <a:p>
            <a:pPr marL="574675" lvl="2" indent="-282575"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noProof="1" smtClean="0">
                <a:hlinkClick r:id="rId5" tooltip="Telerik Software Academy Forums - Community for Programmers"/>
              </a:rPr>
              <a:t>forums.academy.telerik.com</a:t>
            </a:r>
            <a:endParaRPr lang="en-US" noProof="1"/>
          </a:p>
        </p:txBody>
      </p:sp>
      <p:pic>
        <p:nvPicPr>
          <p:cNvPr id="5" name="Picture 5">
            <a:hlinkClick r:id="rId5" tooltip="Telerik Software Academy Forums - Discussion Board for Developers"/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23898" y="5218092"/>
            <a:ext cx="1162902" cy="12686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>
            <a:hlinkClick r:id="rId3" tooltip="Telerik Software Academy"/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48941" y="2667000"/>
            <a:ext cx="3137859" cy="918234"/>
          </a:xfrm>
          <a:prstGeom prst="rect">
            <a:avLst/>
          </a:prstGeom>
          <a:noFill/>
          <a:ln>
            <a:solidFill>
              <a:srgbClr val="9BCC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7" name="Picture 13">
            <a:hlinkClick r:id="rId8" tooltip="Telerik Academy @ Facebook"/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48587" y="4003901"/>
            <a:ext cx="938213" cy="938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Picture 1">
            <a:hlinkClick r:id="rId2"/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62025" y="1123558"/>
            <a:ext cx="1124775" cy="112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879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SRP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075267"/>
            <a:ext cx="8686800" cy="5791200"/>
          </a:xfrm>
        </p:spPr>
        <p:txBody>
          <a:bodyPr/>
          <a:lstStyle/>
          <a:p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Classic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violations</a:t>
            </a:r>
            <a:endParaRPr lang="en-US" dirty="0" smtClean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lvl="1"/>
            <a:r>
              <a:rPr lang="en-US" dirty="0" smtClean="0"/>
              <a:t>Objects that can print/draw themselves</a:t>
            </a:r>
          </a:p>
          <a:p>
            <a:pPr lvl="1"/>
            <a:r>
              <a:rPr lang="en-US" dirty="0" smtClean="0"/>
              <a:t>Objects that can save/restore themselves</a:t>
            </a:r>
          </a:p>
          <a:p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Classic solution</a:t>
            </a:r>
          </a:p>
          <a:p>
            <a:pPr lvl="1"/>
            <a:r>
              <a:rPr lang="en-US" dirty="0" smtClean="0"/>
              <a:t>Separate printer</a:t>
            </a:r>
          </a:p>
          <a:p>
            <a:pPr lvl="1"/>
            <a:r>
              <a:rPr lang="en-US" dirty="0" smtClean="0"/>
              <a:t>Separate saver (or memento)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pic>
        <p:nvPicPr>
          <p:cNvPr id="2050" name="Picture 2" descr="http://www.all-about-beethoven.com/images/beethoven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3657600"/>
            <a:ext cx="1738190" cy="2362200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7213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SRP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914400"/>
            <a:ext cx="8686800" cy="5791200"/>
          </a:xfrm>
        </p:spPr>
        <p:txBody>
          <a:bodyPr/>
          <a:lstStyle/>
          <a:p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Solution</a:t>
            </a:r>
          </a:p>
          <a:p>
            <a:pPr lvl="1"/>
            <a:r>
              <a:rPr lang="en-US" dirty="0" smtClean="0"/>
              <a:t>Multiple small interfaces (ISP)</a:t>
            </a:r>
          </a:p>
          <a:p>
            <a:pPr lvl="1"/>
            <a:r>
              <a:rPr lang="en-US" dirty="0" smtClean="0"/>
              <a:t>Many small classes</a:t>
            </a:r>
          </a:p>
          <a:p>
            <a:pPr lvl="1"/>
            <a:r>
              <a:rPr lang="en-US" dirty="0" smtClean="0"/>
              <a:t>Distinct responsibilities</a:t>
            </a:r>
          </a:p>
          <a:p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Result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lvl="1"/>
            <a:r>
              <a:rPr lang="en-US" dirty="0"/>
              <a:t>Flexible </a:t>
            </a:r>
            <a:r>
              <a:rPr lang="en-US" dirty="0" smtClean="0"/>
              <a:t>design</a:t>
            </a:r>
          </a:p>
          <a:p>
            <a:pPr lvl="1"/>
            <a:r>
              <a:rPr lang="en-US" dirty="0" smtClean="0"/>
              <a:t>Lower coupling</a:t>
            </a:r>
          </a:p>
          <a:p>
            <a:pPr lvl="1"/>
            <a:r>
              <a:rPr lang="en-US" dirty="0" smtClean="0"/>
              <a:t>Higher cohesion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pic>
        <p:nvPicPr>
          <p:cNvPr id="6146" name="Picture 2" descr="http://cdn.teckler.com/images/ahanasingh/709c27d321f806765e8fd7b1ac58af8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2895600"/>
            <a:ext cx="2552700" cy="2552700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1266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Single Responsibility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9118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2" val="f5c0ed1f3aaa5b921b3638c123e4eb489bc123"/>
</p:tagLst>
</file>

<file path=ppt/theme/theme1.xml><?xml version="1.0" encoding="utf-8"?>
<a:theme xmlns:a="http://schemas.openxmlformats.org/drawingml/2006/main" name="Telerik Academy theme">
  <a:themeElements>
    <a:clrScheme name="Telerik Colors Theme">
      <a:dk1>
        <a:sysClr val="windowText" lastClr="000000"/>
      </a:dk1>
      <a:lt1>
        <a:srgbClr val="CCFF66"/>
      </a:lt1>
      <a:dk2>
        <a:srgbClr val="30356E"/>
      </a:dk2>
      <a:lt2>
        <a:srgbClr val="CCFF33"/>
      </a:lt2>
      <a:accent1>
        <a:srgbClr val="CC4757"/>
      </a:accent1>
      <a:accent2>
        <a:srgbClr val="FF6F61"/>
      </a:accent2>
      <a:accent3>
        <a:srgbClr val="FF953E"/>
      </a:accent3>
      <a:accent4>
        <a:srgbClr val="F8BD52"/>
      </a:accent4>
      <a:accent5>
        <a:srgbClr val="46A6BD"/>
      </a:accent5>
      <a:accent6>
        <a:srgbClr val="5488BC"/>
      </a:accent6>
      <a:hlink>
        <a:srgbClr val="76B200"/>
      </a:hlink>
      <a:folHlink>
        <a:srgbClr val="FFCF3E"/>
      </a:folHlink>
    </a:clrScheme>
    <a:fontScheme name="Deluxe">
      <a:majorFont>
        <a:latin typeface="Corbel"/>
        <a:ea typeface=""/>
        <a:cs typeface=""/>
        <a:font script="Jpan" typeface="HGｺﾞｼｯｸM"/>
        <a:font script="Hang" typeface="HY엽서L"/>
        <a:font script="Hans" typeface="华文新魏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新魏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Deluxe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280000"/>
              </a:schemeClr>
            </a:gs>
            <a:gs pos="14000">
              <a:schemeClr val="phClr">
                <a:tint val="37000"/>
                <a:satMod val="250000"/>
              </a:schemeClr>
            </a:gs>
            <a:gs pos="45000">
              <a:schemeClr val="phClr">
                <a:tint val="53000"/>
                <a:satMod val="220000"/>
              </a:schemeClr>
            </a:gs>
            <a:gs pos="65000">
              <a:schemeClr val="phClr">
                <a:tint val="53000"/>
                <a:satMod val="220000"/>
              </a:schemeClr>
            </a:gs>
            <a:gs pos="86000">
              <a:schemeClr val="phClr">
                <a:tint val="42000"/>
                <a:satMod val="240000"/>
              </a:schemeClr>
            </a:gs>
            <a:gs pos="100000">
              <a:schemeClr val="phClr">
                <a:tint val="20000"/>
                <a:satMod val="23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75000"/>
                <a:satMod val="160000"/>
              </a:schemeClr>
            </a:gs>
            <a:gs pos="60000">
              <a:schemeClr val="phClr">
                <a:satMod val="150000"/>
              </a:schemeClr>
            </a:gs>
            <a:gs pos="100000">
              <a:schemeClr val="phClr">
                <a:tint val="75000"/>
                <a:satMod val="200000"/>
              </a:schemeClr>
            </a:gs>
          </a:gsLst>
          <a:lin ang="16200000" scaled="1"/>
        </a:gradFill>
      </a:fillStyleLst>
      <a:lnStyleLst>
        <a:ln w="9525" cap="flat" cmpd="sng" algn="ctr">
          <a:solidFill>
            <a:schemeClr val="phClr">
              <a:satMod val="14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prstMaterial="powder">
            <a:bevelT w="152400"/>
            <a:contourClr>
              <a:schemeClr val="phClr"/>
            </a:contourClr>
          </a:sp3d>
        </a:effectStyle>
        <a:effectStyle>
          <a:effectLst>
            <a:reflection blurRad="12700" stA="26000" endPos="28000" dist="38100" dir="5400000" sy="-100000"/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prstMaterial="powder">
            <a:bevelT w="190500" h="1016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3000"/>
                <a:satMod val="1550000"/>
              </a:schemeClr>
            </a:gs>
            <a:gs pos="1000">
              <a:schemeClr val="phClr">
                <a:tint val="48000"/>
                <a:satMod val="1550000"/>
              </a:schemeClr>
            </a:gs>
            <a:gs pos="90000">
              <a:schemeClr val="phClr">
                <a:shade val="18000"/>
                <a:satMod val="275000"/>
              </a:schemeClr>
            </a:gs>
          </a:gsLst>
          <a:path path="circle">
            <a:fillToRect r="210000" b="300000"/>
          </a:path>
        </a:gradFill>
        <a:gradFill rotWithShape="1">
          <a:gsLst>
            <a:gs pos="5000">
              <a:schemeClr val="phClr">
                <a:tint val="38000"/>
                <a:satMod val="1800000"/>
              </a:schemeClr>
            </a:gs>
            <a:gs pos="5000">
              <a:schemeClr val="phClr">
                <a:tint val="40000"/>
                <a:satMod val="1800000"/>
              </a:schemeClr>
            </a:gs>
            <a:gs pos="90000">
              <a:schemeClr val="phClr">
                <a:shade val="18000"/>
                <a:satMod val="275000"/>
              </a:schemeClr>
            </a:gs>
          </a:gsLst>
          <a:path path="circle">
            <a:fillToRect l="20000" t="30000" r="13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lerik Academy theme" id="{2620D71C-A5FD-46E0-A488-16D4CF22AEE2}" vid="{F028A4D3-6851-4D6D-A82D-72CBFB9A818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Telerik Academy theme</Template>
  <TotalTime>5612</TotalTime>
  <Words>1322</Words>
  <Application>Microsoft Office PowerPoint</Application>
  <PresentationFormat>On-screen Show (4:3)</PresentationFormat>
  <Paragraphs>351</Paragraphs>
  <Slides>63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69" baseType="lpstr">
      <vt:lpstr>Calibri</vt:lpstr>
      <vt:lpstr>Cambria</vt:lpstr>
      <vt:lpstr>Consolas</vt:lpstr>
      <vt:lpstr>Corbel</vt:lpstr>
      <vt:lpstr>Wingdings 2</vt:lpstr>
      <vt:lpstr>Telerik Academy theme</vt:lpstr>
      <vt:lpstr>SOLID and Other Principles</vt:lpstr>
      <vt:lpstr>Table of Contents</vt:lpstr>
      <vt:lpstr>Single Responsibility</vt:lpstr>
      <vt:lpstr>SRP</vt:lpstr>
      <vt:lpstr>SRP</vt:lpstr>
      <vt:lpstr>SRP</vt:lpstr>
      <vt:lpstr>SRP</vt:lpstr>
      <vt:lpstr>SRP</vt:lpstr>
      <vt:lpstr>Single Responsibility</vt:lpstr>
      <vt:lpstr>Open/Closed Principle</vt:lpstr>
      <vt:lpstr>OCP</vt:lpstr>
      <vt:lpstr>OCP</vt:lpstr>
      <vt:lpstr>OCP</vt:lpstr>
      <vt:lpstr>OCP</vt:lpstr>
      <vt:lpstr>OCP</vt:lpstr>
      <vt:lpstr>Open / Closed</vt:lpstr>
      <vt:lpstr>Liskov Substitution</vt:lpstr>
      <vt:lpstr>LSP</vt:lpstr>
      <vt:lpstr>LSP</vt:lpstr>
      <vt:lpstr>LSP</vt:lpstr>
      <vt:lpstr>LSP</vt:lpstr>
      <vt:lpstr>Liskov Substitution</vt:lpstr>
      <vt:lpstr>Interface Segregation</vt:lpstr>
      <vt:lpstr>ISP</vt:lpstr>
      <vt:lpstr>ISP</vt:lpstr>
      <vt:lpstr>ISP</vt:lpstr>
      <vt:lpstr>ISP</vt:lpstr>
      <vt:lpstr>Interface Segregation</vt:lpstr>
      <vt:lpstr>Dependency Inversion</vt:lpstr>
      <vt:lpstr>DIP</vt:lpstr>
      <vt:lpstr>DIP</vt:lpstr>
      <vt:lpstr>DIP</vt:lpstr>
      <vt:lpstr>DIP</vt:lpstr>
      <vt:lpstr>DIP</vt:lpstr>
      <vt:lpstr>DIP</vt:lpstr>
      <vt:lpstr>DIP</vt:lpstr>
      <vt:lpstr>DIP</vt:lpstr>
      <vt:lpstr>DIP</vt:lpstr>
      <vt:lpstr>Dependency Inversion</vt:lpstr>
      <vt:lpstr>Other Principles</vt:lpstr>
      <vt:lpstr>Don't Repeat Yourself</vt:lpstr>
      <vt:lpstr>DRY</vt:lpstr>
      <vt:lpstr>DRY</vt:lpstr>
      <vt:lpstr>Don't Repeat Yourself</vt:lpstr>
      <vt:lpstr>You Ain't Gonna Need It</vt:lpstr>
      <vt:lpstr>YAGNI</vt:lpstr>
      <vt:lpstr>YAGNI</vt:lpstr>
      <vt:lpstr>You Ain't Gonna Need It</vt:lpstr>
      <vt:lpstr>Keep It Simple, Stupid</vt:lpstr>
      <vt:lpstr>KISS</vt:lpstr>
      <vt:lpstr>Keep It Simple Stupid</vt:lpstr>
      <vt:lpstr>Even More Principles</vt:lpstr>
      <vt:lpstr>Golden Hammer</vt:lpstr>
      <vt:lpstr>Feature Creep</vt:lpstr>
      <vt:lpstr>Duck Tape Coder</vt:lpstr>
      <vt:lpstr>Iceberg Class</vt:lpstr>
      <vt:lpstr>Spaghetti Code</vt:lpstr>
      <vt:lpstr>Calendar Coder</vt:lpstr>
      <vt:lpstr>Reinventing The Wheel</vt:lpstr>
      <vt:lpstr>Copy Paste Programming</vt:lpstr>
      <vt:lpstr>Boy Scout Rule</vt:lpstr>
      <vt:lpstr>SOLID And Other Principles</vt:lpstr>
      <vt:lpstr>Free Trainings @ Telerik Academy</vt:lpstr>
    </vt:vector>
  </TitlesOfParts>
  <Company>Telerik Corporation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High-Quality Code - Unit Testing</dc:title>
  <dc:subject>Telerik Software Academy</dc:subject>
  <dc:creator>Svetlin Nakov;Nikolay Kostov</dc:creator>
  <cp:keywords>code, quality, code quality, C#, JS, programming</cp:keywords>
  <cp:lastModifiedBy>Nikolay Kostov</cp:lastModifiedBy>
  <cp:revision>1611</cp:revision>
  <dcterms:created xsi:type="dcterms:W3CDTF">2007-12-08T16:03:35Z</dcterms:created>
  <dcterms:modified xsi:type="dcterms:W3CDTF">2015-08-19T08:11:35Z</dcterms:modified>
  <cp:category>quality code, software engineering</cp:category>
</cp:coreProperties>
</file>